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69"/>
  </p:notesMasterIdLst>
  <p:sldIdLst>
    <p:sldId id="397" r:id="rId2"/>
    <p:sldId id="256" r:id="rId3"/>
    <p:sldId id="330" r:id="rId4"/>
    <p:sldId id="313" r:id="rId5"/>
    <p:sldId id="316" r:id="rId6"/>
    <p:sldId id="318" r:id="rId7"/>
    <p:sldId id="503" r:id="rId8"/>
    <p:sldId id="501" r:id="rId9"/>
    <p:sldId id="463" r:id="rId10"/>
    <p:sldId id="323" r:id="rId11"/>
    <p:sldId id="362" r:id="rId12"/>
    <p:sldId id="314" r:id="rId13"/>
    <p:sldId id="352" r:id="rId14"/>
    <p:sldId id="435" r:id="rId15"/>
    <p:sldId id="464" r:id="rId16"/>
    <p:sldId id="447" r:id="rId17"/>
    <p:sldId id="428" r:id="rId18"/>
    <p:sldId id="508" r:id="rId19"/>
    <p:sldId id="429" r:id="rId20"/>
    <p:sldId id="430" r:id="rId21"/>
    <p:sldId id="426" r:id="rId22"/>
    <p:sldId id="436" r:id="rId23"/>
    <p:sldId id="267" r:id="rId24"/>
    <p:sldId id="506" r:id="rId25"/>
    <p:sldId id="264" r:id="rId26"/>
    <p:sldId id="266" r:id="rId27"/>
    <p:sldId id="437" r:id="rId28"/>
    <p:sldId id="438" r:id="rId29"/>
    <p:sldId id="312" r:id="rId30"/>
    <p:sldId id="439" r:id="rId31"/>
    <p:sldId id="258" r:id="rId32"/>
    <p:sldId id="444" r:id="rId33"/>
    <p:sldId id="446" r:id="rId34"/>
    <p:sldId id="310" r:id="rId35"/>
    <p:sldId id="260" r:id="rId36"/>
    <p:sldId id="454" r:id="rId37"/>
    <p:sldId id="261" r:id="rId38"/>
    <p:sldId id="270" r:id="rId39"/>
    <p:sldId id="505" r:id="rId40"/>
    <p:sldId id="504" r:id="rId41"/>
    <p:sldId id="274" r:id="rId42"/>
    <p:sldId id="474" r:id="rId43"/>
    <p:sldId id="452" r:id="rId44"/>
    <p:sldId id="451" r:id="rId45"/>
    <p:sldId id="263" r:id="rId46"/>
    <p:sldId id="453" r:id="rId47"/>
    <p:sldId id="478" r:id="rId48"/>
    <p:sldId id="276" r:id="rId49"/>
    <p:sldId id="275" r:id="rId50"/>
    <p:sldId id="455" r:id="rId51"/>
    <p:sldId id="272" r:id="rId52"/>
    <p:sldId id="510" r:id="rId53"/>
    <p:sldId id="509" r:id="rId54"/>
    <p:sldId id="507" r:id="rId55"/>
    <p:sldId id="481" r:id="rId56"/>
    <p:sldId id="512" r:id="rId57"/>
    <p:sldId id="487" r:id="rId58"/>
    <p:sldId id="488" r:id="rId59"/>
    <p:sldId id="513" r:id="rId60"/>
    <p:sldId id="460" r:id="rId61"/>
    <p:sldId id="514" r:id="rId62"/>
    <p:sldId id="515" r:id="rId63"/>
    <p:sldId id="520" r:id="rId64"/>
    <p:sldId id="516" r:id="rId65"/>
    <p:sldId id="518" r:id="rId66"/>
    <p:sldId id="521" r:id="rId67"/>
    <p:sldId id="396"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9900"/>
    <a:srgbClr val="D9D9D9"/>
    <a:srgbClr val="B2B2B2"/>
    <a:srgbClr val="FF7600"/>
    <a:srgbClr val="A6A6A6"/>
    <a:srgbClr val="FFFFFF"/>
    <a:srgbClr val="4D4D4D"/>
    <a:srgbClr val="FEF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8" autoAdjust="0"/>
    <p:restoredTop sz="90838" autoAdjust="0"/>
  </p:normalViewPr>
  <p:slideViewPr>
    <p:cSldViewPr snapToGrid="0">
      <p:cViewPr varScale="1">
        <p:scale>
          <a:sx n="62" d="100"/>
          <a:sy n="62" d="100"/>
        </p:scale>
        <p:origin x="916" y="52"/>
      </p:cViewPr>
      <p:guideLst/>
    </p:cSldViewPr>
  </p:slideViewPr>
  <p:outlineViewPr>
    <p:cViewPr>
      <p:scale>
        <a:sx n="33" d="100"/>
        <a:sy n="33" d="100"/>
      </p:scale>
      <p:origin x="0" y="-3080"/>
    </p:cViewPr>
  </p:outlineViewPr>
  <p:notesTextViewPr>
    <p:cViewPr>
      <p:scale>
        <a:sx n="1" d="1"/>
        <a:sy n="1" d="1"/>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5ACB8F-EE87-4B60-BAD3-63927CEB5C64}" type="datetimeFigureOut">
              <a:rPr lang="en-US" smtClean="0"/>
              <a:t>6/26/2018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E3FFDE-16E7-48DA-9FBC-9FA2305311C5}" type="slidenum">
              <a:rPr lang="en-US" smtClean="0"/>
              <a:t>‹#›</a:t>
            </a:fld>
            <a:endParaRPr lang="en-US"/>
          </a:p>
        </p:txBody>
      </p:sp>
    </p:spTree>
    <p:extLst>
      <p:ext uri="{BB962C8B-B14F-4D97-AF65-F5344CB8AC3E}">
        <p14:creationId xmlns:p14="http://schemas.microsoft.com/office/powerpoint/2010/main" val="2588965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Photos: https://www.wfp.org/stories/wfp%E2%80%99s-mobile-money-transfers-bring-relief-displaced-women-Cameroon </a:t>
            </a:r>
          </a:p>
        </p:txBody>
      </p:sp>
      <p:sp>
        <p:nvSpPr>
          <p:cNvPr id="4" name="Slide Number Placeholder 3"/>
          <p:cNvSpPr>
            <a:spLocks noGrp="1"/>
          </p:cNvSpPr>
          <p:nvPr>
            <p:ph type="sldNum" sz="quarter" idx="10"/>
          </p:nvPr>
        </p:nvSpPr>
        <p:spPr/>
        <p:txBody>
          <a:bodyPr/>
          <a:lstStyle/>
          <a:p>
            <a:fld id="{A2E3FFDE-16E7-48DA-9FBC-9FA2305311C5}" type="slidenum">
              <a:rPr lang="en-US" smtClean="0"/>
              <a:t>7</a:t>
            </a:fld>
            <a:endParaRPr lang="en-US"/>
          </a:p>
        </p:txBody>
      </p:sp>
    </p:spTree>
    <p:extLst>
      <p:ext uri="{BB962C8B-B14F-4D97-AF65-F5344CB8AC3E}">
        <p14:creationId xmlns:p14="http://schemas.microsoft.com/office/powerpoint/2010/main" val="2030300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The market analysis is conducted as part of the response design or a contingency planning exercise.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market assessment increases awareness of the potential to harm businesses and households in critical market systems. Hence it can reduce aid dependency, promote long-term recovery, and increase the stability of local markets that provide people with goods, services, and sources of income.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Analysing</a:t>
            </a:r>
            <a:r>
              <a:rPr lang="en-US" sz="1200" kern="1200" dirty="0" smtClean="0">
                <a:solidFill>
                  <a:schemeClr val="tx1"/>
                </a:solidFill>
                <a:effectLst/>
                <a:latin typeface="+mn-lt"/>
                <a:ea typeface="+mn-ea"/>
                <a:cs typeface="+mn-cs"/>
              </a:rPr>
              <a:t> the rental market is considered particularly challenging by humanitarian practitioners because of the complexity of the rental market systems: formal and informal renting exist in parallel, the definition of criteria is a challenge (i.e. should the market analysis focus on one-bedroom flats, flats with access to water, etc.). The market system selection is also challenging because housing itself is a collection of different market systems. Housing or shelter is a complex consumer product composed of many types of individual commodities and services. Because of this, it may make more sense to </a:t>
            </a:r>
            <a:r>
              <a:rPr lang="en-US" sz="1200" kern="1200" dirty="0" err="1" smtClean="0">
                <a:solidFill>
                  <a:schemeClr val="tx1"/>
                </a:solidFill>
                <a:effectLst/>
                <a:latin typeface="+mn-lt"/>
                <a:ea typeface="+mn-ea"/>
                <a:cs typeface="+mn-cs"/>
              </a:rPr>
              <a:t>categorise</a:t>
            </a:r>
            <a:r>
              <a:rPr lang="en-US" sz="1200" kern="1200" dirty="0" smtClean="0">
                <a:solidFill>
                  <a:schemeClr val="tx1"/>
                </a:solidFill>
                <a:effectLst/>
                <a:latin typeface="+mn-lt"/>
                <a:ea typeface="+mn-ea"/>
                <a:cs typeface="+mn-cs"/>
              </a:rPr>
              <a:t> and assess a shelter/housing market not by its constituent commodities but according to its functions (e.g. how someone acquires the land and upgrades property tenure, how basic infrastructure is provided at a community level, how the house is constructed, financial and non-financial support services, and how the community develops institutions to combat insecurity). The delimitation of the geographical scope of such market analysis can also be challenging, as rental prices can fluctuate widely from one </a:t>
            </a:r>
            <a:r>
              <a:rPr lang="en-US" sz="1200" kern="1200" dirty="0" err="1" smtClean="0">
                <a:solidFill>
                  <a:schemeClr val="tx1"/>
                </a:solidFill>
                <a:effectLst/>
                <a:latin typeface="+mn-lt"/>
                <a:ea typeface="+mn-ea"/>
                <a:cs typeface="+mn-cs"/>
              </a:rPr>
              <a:t>neighbourhood</a:t>
            </a:r>
            <a:r>
              <a:rPr lang="en-US" sz="1200" kern="1200" dirty="0" smtClean="0">
                <a:solidFill>
                  <a:schemeClr val="tx1"/>
                </a:solidFill>
                <a:effectLst/>
                <a:latin typeface="+mn-lt"/>
                <a:ea typeface="+mn-ea"/>
                <a:cs typeface="+mn-cs"/>
              </a:rPr>
              <a:t> to another. Finally, it can be difficult to attribute the causes of price variation in the rental market system”.</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35</a:t>
            </a:fld>
            <a:endParaRPr lang="en-US"/>
          </a:p>
        </p:txBody>
      </p:sp>
    </p:spTree>
    <p:extLst>
      <p:ext uri="{BB962C8B-B14F-4D97-AF65-F5344CB8AC3E}">
        <p14:creationId xmlns:p14="http://schemas.microsoft.com/office/powerpoint/2010/main" val="3675239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Comparing the evolution of local markets with source markets also provides an indication of which distortions may be due to the </a:t>
            </a:r>
            <a:r>
              <a:rPr lang="en-US" dirty="0" err="1" smtClean="0"/>
              <a:t>programme’s</a:t>
            </a:r>
            <a:r>
              <a:rPr lang="en-US" dirty="0" smtClean="0"/>
              <a:t> impact on the local market and which may be linked to wider shifts in the market system.</a:t>
            </a:r>
          </a:p>
          <a:p>
            <a:r>
              <a:rPr lang="en-US" sz="1200" kern="1200" dirty="0" smtClean="0">
                <a:solidFill>
                  <a:schemeClr val="tx1"/>
                </a:solidFill>
                <a:effectLst/>
                <a:latin typeface="+mn-lt"/>
                <a:ea typeface="+mn-ea"/>
                <a:cs typeface="+mn-cs"/>
              </a:rPr>
              <a:t>Since the market assessment informs (and therefore, improves) the design and implementation of our interventions </a:t>
            </a:r>
            <a:r>
              <a:rPr lang="en-US" sz="1200" i="1" kern="1200" dirty="0" smtClean="0">
                <a:solidFill>
                  <a:schemeClr val="tx1"/>
                </a:solidFill>
                <a:effectLst/>
                <a:latin typeface="+mn-lt"/>
                <a:ea typeface="+mn-ea"/>
                <a:cs typeface="+mn-cs"/>
              </a:rPr>
              <a:t>using and supporting local </a:t>
            </a:r>
            <a:r>
              <a:rPr lang="en-US" sz="1200" kern="1200" dirty="0" smtClean="0">
                <a:solidFill>
                  <a:schemeClr val="tx1"/>
                </a:solidFill>
                <a:effectLst/>
                <a:latin typeface="+mn-lt"/>
                <a:ea typeface="+mn-ea"/>
                <a:cs typeface="+mn-cs"/>
              </a:rPr>
              <a:t>markets. The shelter market assessment should be conducted in areas of current and/or potential intervention.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Identify villages, districts and neighborhoods with traditional linkages to displaced populations, communities placed in strategic locations, and where target populations are already living or seeking for accommodation. Consult local authorities or community elders to determine access and consult with the Security Management team as needed to assess security risks.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It would not make sense to conduct a Shelter Market Assessment in preparation of a CFR program in geographic areas whereas there is not the most basic infrastructure or where this is overwhelmed already; where beneficiaries have no interest of living; where they are not accepted or where the average cost of housing would be unaffordable for vulnerable families. Experience has shown that the distance to schools and other basic services is the main factor for families moving out from the shelter covered by a CBI program. Having said that, ensure that fieldwork extends to different geographical locations in the market system and that urban and rural settings are considered.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36</a:t>
            </a:fld>
            <a:endParaRPr lang="en-US"/>
          </a:p>
        </p:txBody>
      </p:sp>
    </p:spTree>
    <p:extLst>
      <p:ext uri="{BB962C8B-B14F-4D97-AF65-F5344CB8AC3E}">
        <p14:creationId xmlns:p14="http://schemas.microsoft.com/office/powerpoint/2010/main" val="401716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Logistics and supply team(s)</a:t>
            </a:r>
            <a:r>
              <a:rPr lang="en-US" sz="1200" dirty="0" smtClean="0"/>
              <a:t> may have an in-depth understanding of market functioning and market actors; the </a:t>
            </a:r>
            <a:r>
              <a:rPr lang="en-US" sz="1200" b="1" dirty="0" smtClean="0"/>
              <a:t>finances team </a:t>
            </a:r>
            <a:r>
              <a:rPr lang="en-US" sz="1200" dirty="0" smtClean="0"/>
              <a:t>can support the understanding of financial service providers; </a:t>
            </a:r>
            <a:r>
              <a:rPr lang="en-US" sz="1200" b="1" dirty="0" err="1" smtClean="0"/>
              <a:t>programme</a:t>
            </a:r>
            <a:r>
              <a:rPr lang="en-US" sz="1200" b="1" dirty="0" smtClean="0"/>
              <a:t> teams</a:t>
            </a:r>
            <a:r>
              <a:rPr lang="en-US" sz="1200" dirty="0" smtClean="0"/>
              <a:t> may have a better overview of beneficiaries’ access to the markets, 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Further, a local team already familiar with the area should be able to collect data from all groups in a culturally appropriate manner; and help to understand and contextualize the primary and secondary data collected.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37</a:t>
            </a:fld>
            <a:endParaRPr lang="en-US"/>
          </a:p>
        </p:txBody>
      </p:sp>
    </p:spTree>
    <p:extLst>
      <p:ext uri="{BB962C8B-B14F-4D97-AF65-F5344CB8AC3E}">
        <p14:creationId xmlns:p14="http://schemas.microsoft.com/office/powerpoint/2010/main" val="743007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assessment then would work as </a:t>
            </a:r>
            <a:r>
              <a:rPr lang="en-US" b="1" dirty="0" smtClean="0"/>
              <a:t>base-line data</a:t>
            </a:r>
            <a:r>
              <a:rPr lang="en-US" dirty="0" smtClean="0"/>
              <a:t>. </a:t>
            </a:r>
          </a:p>
          <a:p>
            <a:r>
              <a:rPr lang="en-US" dirty="0" smtClean="0"/>
              <a:t>“Experience in humanitarian contexts underscores the importance of investing in planning and institutional preparedness to enable country teams to implement a timely and efficient response.”</a:t>
            </a:r>
            <a:r>
              <a:rPr lang="en-US" baseline="30000" dirty="0" smtClean="0"/>
              <a:t> </a:t>
            </a:r>
            <a:r>
              <a:rPr lang="en-US" b="1" dirty="0" smtClean="0"/>
              <a:t> </a:t>
            </a:r>
            <a:endParaRPr lang="en-US" dirty="0" smtClean="0"/>
          </a:p>
          <a:p>
            <a:r>
              <a:rPr lang="en-US" dirty="0" smtClean="0"/>
              <a:t>2016, Helene </a:t>
            </a:r>
            <a:r>
              <a:rPr lang="en-US" dirty="0" err="1" smtClean="0"/>
              <a:t>Juillard</a:t>
            </a:r>
            <a:r>
              <a:rPr lang="en-US" dirty="0" smtClean="0"/>
              <a:t>, The International Rescue Committee, </a:t>
            </a:r>
            <a:r>
              <a:rPr lang="en-US" i="1" dirty="0" smtClean="0"/>
              <a:t>Revised PRE-CRISIS MARKET ANALYSIS (</a:t>
            </a:r>
            <a:r>
              <a:rPr lang="en-US" i="1" dirty="0" err="1" smtClean="0"/>
              <a:t>PCMA</a:t>
            </a:r>
            <a:r>
              <a:rPr lang="en-US" i="1" dirty="0" smtClean="0"/>
              <a:t>)</a:t>
            </a:r>
            <a:r>
              <a:rPr lang="en-US" dirty="0" smtClean="0"/>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investment put into conducting a market assessment should also be proportional to its own purpose and estimated opportunities. The investment might also vary if CBI will be offered as a one-time assistance, a blanket distribution of a fixed amount; or, if the program will aim to provide shelter for a longer term and will consider variances such as size of households and shelter units.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Consider funding cycles / deadlines and the resources required to conduct a market assessment against the short-lifespan of the data for markets that are not static; subject to change not only over seasons but all the more under the pressure of increased demand.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39</a:t>
            </a:fld>
            <a:endParaRPr lang="en-US"/>
          </a:p>
        </p:txBody>
      </p:sp>
    </p:spTree>
    <p:extLst>
      <p:ext uri="{BB962C8B-B14F-4D97-AF65-F5344CB8AC3E}">
        <p14:creationId xmlns:p14="http://schemas.microsoft.com/office/powerpoint/2010/main" val="653190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either case, any market assessment aims to </a:t>
            </a:r>
            <a:r>
              <a:rPr lang="en-US" sz="1200" b="1" kern="1200" dirty="0" smtClean="0">
                <a:solidFill>
                  <a:schemeClr val="tx1"/>
                </a:solidFill>
                <a:effectLst/>
                <a:latin typeface="+mn-lt"/>
                <a:ea typeface="+mn-ea"/>
                <a:cs typeface="+mn-cs"/>
              </a:rPr>
              <a:t>reduce the risk </a:t>
            </a:r>
            <a:r>
              <a:rPr lang="en-US" sz="1200" kern="1200" dirty="0" smtClean="0">
                <a:solidFill>
                  <a:schemeClr val="tx1"/>
                </a:solidFill>
                <a:effectLst/>
                <a:latin typeface="+mn-lt"/>
                <a:ea typeface="+mn-ea"/>
                <a:cs typeface="+mn-cs"/>
              </a:rPr>
              <a:t>of humanitarian responses doing harm to existing markets; </a:t>
            </a:r>
            <a:r>
              <a:rPr lang="en-US" sz="1200" b="1" kern="1200" dirty="0" smtClean="0">
                <a:solidFill>
                  <a:schemeClr val="tx1"/>
                </a:solidFill>
                <a:effectLst/>
                <a:latin typeface="+mn-lt"/>
                <a:ea typeface="+mn-ea"/>
                <a:cs typeface="+mn-cs"/>
              </a:rPr>
              <a:t>stimulate markets </a:t>
            </a:r>
            <a:r>
              <a:rPr lang="en-US" sz="1200" kern="1200" dirty="0" smtClean="0">
                <a:solidFill>
                  <a:schemeClr val="tx1"/>
                </a:solidFill>
                <a:effectLst/>
                <a:latin typeface="+mn-lt"/>
                <a:ea typeface="+mn-ea"/>
                <a:cs typeface="+mn-cs"/>
              </a:rPr>
              <a:t>and market linked livelihoods; using humanitarian resources </a:t>
            </a:r>
            <a:r>
              <a:rPr lang="en-US" sz="1200" b="1" kern="1200" dirty="0" smtClean="0">
                <a:solidFill>
                  <a:schemeClr val="tx1"/>
                </a:solidFill>
                <a:effectLst/>
                <a:latin typeface="+mn-lt"/>
                <a:ea typeface="+mn-ea"/>
                <a:cs typeface="+mn-cs"/>
              </a:rPr>
              <a:t>more efficiently. </a:t>
            </a:r>
            <a:endParaRPr lang="en-US" sz="1200" kern="1200" dirty="0" smtClean="0">
              <a:solidFill>
                <a:schemeClr val="tx1"/>
              </a:solidFill>
              <a:effectLst/>
              <a:latin typeface="+mn-lt"/>
              <a:ea typeface="+mn-ea"/>
              <a:cs typeface="+mn-cs"/>
            </a:endParaRPr>
          </a:p>
          <a:p>
            <a:endParaRPr lang="en-US" dirty="0" smtClean="0"/>
          </a:p>
          <a:p>
            <a:r>
              <a:rPr lang="en-US" dirty="0" smtClean="0"/>
              <a:t>Also, whereas information for market assessments for other commodities depend only to a minor extend interviewing households of the target population – and most information is collected through interviewing local retailers, traders, buyers or employers; wholesalers, major buyers, and importers in trading </a:t>
            </a:r>
            <a:r>
              <a:rPr lang="en-US" dirty="0" err="1" smtClean="0"/>
              <a:t>centres</a:t>
            </a:r>
            <a:r>
              <a:rPr lang="en-US" dirty="0" smtClean="0"/>
              <a:t>; the inverse is the case for a </a:t>
            </a:r>
            <a:r>
              <a:rPr lang="en-US" i="1" dirty="0" smtClean="0"/>
              <a:t>Shelter </a:t>
            </a:r>
            <a:r>
              <a:rPr lang="en-US" dirty="0" smtClean="0"/>
              <a:t>Market Assessment. Especially as we aim to find the supply available for an increased influx of families (meaning vacant units), information is obtained to a lesser extent from Key Informants and secondary data, and to a larger extent from scouting the communities and conducting </a:t>
            </a:r>
            <a:r>
              <a:rPr lang="en-US" dirty="0" err="1" smtClean="0"/>
              <a:t>HHs</a:t>
            </a:r>
            <a:r>
              <a:rPr lang="en-US" dirty="0" smtClean="0"/>
              <a:t> surveys. </a:t>
            </a:r>
          </a:p>
          <a:p>
            <a:pPr algn="just"/>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40</a:t>
            </a:fld>
            <a:endParaRPr lang="en-US"/>
          </a:p>
        </p:txBody>
      </p:sp>
    </p:spTree>
    <p:extLst>
      <p:ext uri="{BB962C8B-B14F-4D97-AF65-F5344CB8AC3E}">
        <p14:creationId xmlns:p14="http://schemas.microsoft.com/office/powerpoint/2010/main" val="3016659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41</a:t>
            </a:fld>
            <a:endParaRPr lang="en-US"/>
          </a:p>
        </p:txBody>
      </p:sp>
    </p:spTree>
    <p:extLst>
      <p:ext uri="{BB962C8B-B14F-4D97-AF65-F5344CB8AC3E}">
        <p14:creationId xmlns:p14="http://schemas.microsoft.com/office/powerpoint/2010/main" val="3438935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Income and expenditure levels pre- and post-crisis.</a:t>
            </a:r>
          </a:p>
          <a:p>
            <a:r>
              <a:rPr lang="en-US" sz="1200" dirty="0" smtClean="0"/>
              <a:t>Coping mechanisms pre- and post-disaster (particularly what people do when traders and markets are not able to respond to their needs).</a:t>
            </a:r>
          </a:p>
          <a:p>
            <a:r>
              <a:rPr lang="en-US" sz="1200" dirty="0" smtClean="0"/>
              <a:t>Immediate and longer-term needs.</a:t>
            </a:r>
          </a:p>
          <a:p>
            <a:r>
              <a:rPr lang="en-US" sz="1200" dirty="0" smtClean="0"/>
              <a:t>Which markets are essential to cover basic needs during crisis and non-crisis times.</a:t>
            </a:r>
          </a:p>
          <a:p>
            <a:r>
              <a:rPr lang="en-US" sz="1200" dirty="0" smtClean="0"/>
              <a:t>Access (physical, financial and social) to markets, including potential barriers </a:t>
            </a:r>
            <a:r>
              <a:rPr lang="en-US" sz="1200" dirty="0" err="1" smtClean="0"/>
              <a:t>preand</a:t>
            </a:r>
            <a:r>
              <a:rPr lang="en-US" sz="1200" dirty="0" smtClean="0"/>
              <a:t> post-crisis.</a:t>
            </a:r>
          </a:p>
          <a:p>
            <a:r>
              <a:rPr lang="en-US" sz="1200" dirty="0" smtClean="0"/>
              <a:t>Distance from markets (this will provide a geographical limit to the area of analysis) pre- and post-crisis.</a:t>
            </a:r>
          </a:p>
          <a:p>
            <a:r>
              <a:rPr lang="en-US" sz="1200" dirty="0" smtClean="0"/>
              <a:t>Seasonal differences.</a:t>
            </a:r>
          </a:p>
          <a:p>
            <a:r>
              <a:rPr lang="en-US" sz="1200" dirty="0" smtClean="0"/>
              <a:t>Prices of key commodities pre- and post-crisis.</a:t>
            </a:r>
          </a:p>
          <a:p>
            <a:r>
              <a:rPr lang="en-US" sz="1200" dirty="0" smtClean="0"/>
              <a:t>Quality of the key commodities available in local markets pre- and post- crisis.</a:t>
            </a:r>
          </a:p>
          <a:p>
            <a:r>
              <a:rPr lang="en-US" sz="1200" dirty="0" smtClean="0"/>
              <a:t>Pre- and post-crisis cash transfer mechanisms (e.g. banks, phones).</a:t>
            </a:r>
          </a:p>
          <a:p>
            <a:r>
              <a:rPr lang="en-US" sz="1200" dirty="0" err="1" smtClean="0"/>
              <a:t>Labour</a:t>
            </a:r>
            <a:r>
              <a:rPr lang="en-US" sz="1200" dirty="0" smtClean="0"/>
              <a:t> wages pre- and post-crisis.</a:t>
            </a:r>
          </a:p>
          <a:p>
            <a:r>
              <a:rPr lang="en-US" sz="1200" dirty="0" smtClean="0"/>
              <a:t>Sources of livelihood pre- and post-crisis.</a:t>
            </a:r>
          </a:p>
          <a:p>
            <a:r>
              <a:rPr lang="en-US" sz="1200" dirty="0" smtClean="0"/>
              <a:t>Functioning of money transfer systems.</a:t>
            </a:r>
          </a:p>
          <a:p>
            <a:r>
              <a:rPr lang="en-US" sz="1200" dirty="0" smtClean="0"/>
              <a:t>Capacity for increasing the use of such systems.</a:t>
            </a:r>
          </a:p>
          <a:p>
            <a:r>
              <a:rPr lang="en-US" sz="1200" dirty="0" smtClean="0"/>
              <a:t>Current client base and volume of business.</a:t>
            </a:r>
          </a:p>
          <a:p>
            <a:r>
              <a:rPr lang="en-US" sz="1200" dirty="0" smtClean="0"/>
              <a:t>Money flows.</a:t>
            </a:r>
          </a:p>
          <a:p>
            <a:r>
              <a:rPr lang="en-US" sz="1200" dirty="0" smtClean="0"/>
              <a:t>Investment capacities.</a:t>
            </a:r>
          </a:p>
          <a:p>
            <a:r>
              <a:rPr lang="en-US" sz="1200" dirty="0" smtClean="0"/>
              <a:t>Interest and capacity to partner with humanitarian </a:t>
            </a:r>
            <a:r>
              <a:rPr lang="en-US" sz="1200" dirty="0" err="1" smtClean="0"/>
              <a:t>organisations</a:t>
            </a:r>
            <a:r>
              <a:rPr lang="en-US" sz="1200" dirty="0" smtClean="0"/>
              <a:t>.</a:t>
            </a:r>
          </a:p>
          <a:p>
            <a:r>
              <a:rPr lang="en-US" sz="1200" dirty="0" smtClean="0"/>
              <a:t>Working capital.</a:t>
            </a:r>
          </a:p>
          <a:p>
            <a:r>
              <a:rPr lang="en-US" sz="1200" dirty="0" smtClean="0"/>
              <a:t>Geographical coverage.</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42</a:t>
            </a:fld>
            <a:endParaRPr lang="en-US"/>
          </a:p>
        </p:txBody>
      </p:sp>
    </p:spTree>
    <p:extLst>
      <p:ext uri="{BB962C8B-B14F-4D97-AF65-F5344CB8AC3E}">
        <p14:creationId xmlns:p14="http://schemas.microsoft.com/office/powerpoint/2010/main" val="1139034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FF0000"/>
                </a:solidFill>
              </a:rPr>
              <a:t>Determine the key questions or issues that could influence </a:t>
            </a:r>
            <a:r>
              <a:rPr lang="en-US" sz="1200" dirty="0" err="1" smtClean="0">
                <a:solidFill>
                  <a:srgbClr val="FF0000"/>
                </a:solidFill>
              </a:rPr>
              <a:t>programme</a:t>
            </a:r>
            <a:r>
              <a:rPr lang="en-US" sz="1200" dirty="0" smtClean="0">
                <a:solidFill>
                  <a:srgbClr val="FF0000"/>
                </a:solidFill>
              </a:rPr>
              <a:t>-related decisions that you want to address through market analysis.</a:t>
            </a:r>
          </a:p>
          <a:p>
            <a:r>
              <a:rPr lang="en-US" sz="1200" dirty="0" smtClean="0">
                <a:solidFill>
                  <a:srgbClr val="FF0000"/>
                </a:solidFill>
              </a:rPr>
              <a:t>With these questions, a critical market analysis capture not only the market chain, but also </a:t>
            </a:r>
            <a:r>
              <a:rPr lang="en-US" sz="1200" b="1" dirty="0" smtClean="0">
                <a:solidFill>
                  <a:srgbClr val="FF0000"/>
                </a:solidFill>
              </a:rPr>
              <a:t>the market environment </a:t>
            </a:r>
            <a:r>
              <a:rPr lang="en-US" sz="1200" dirty="0" smtClean="0">
                <a:solidFill>
                  <a:srgbClr val="FF0000"/>
                </a:solidFill>
              </a:rPr>
              <a:t>and </a:t>
            </a:r>
            <a:r>
              <a:rPr lang="en-US" sz="1200" b="1" dirty="0" smtClean="0">
                <a:solidFill>
                  <a:srgbClr val="FF0000"/>
                </a:solidFill>
              </a:rPr>
              <a:t>market services.</a:t>
            </a:r>
          </a:p>
          <a:p>
            <a:r>
              <a:rPr lang="en-US" sz="1200" dirty="0" smtClean="0">
                <a:solidFill>
                  <a:srgbClr val="FF0000"/>
                </a:solidFill>
              </a:rPr>
              <a:t>Overall market situation: overall functionality of the market economy, policies, institutions, norms, general infrastructure and general market services.</a:t>
            </a:r>
          </a:p>
          <a:p>
            <a:r>
              <a:rPr lang="en-US" sz="1200" dirty="0" smtClean="0">
                <a:solidFill>
                  <a:srgbClr val="FF0000"/>
                </a:solidFill>
              </a:rPr>
              <a:t>Market indicators that can be monitored to show if a slow-onset crisis is unfolding (i.e. Early Warning System)</a:t>
            </a:r>
          </a:p>
          <a:p>
            <a:r>
              <a:rPr lang="en-US" sz="1200" dirty="0" smtClean="0">
                <a:solidFill>
                  <a:srgbClr val="FF0000"/>
                </a:solidFill>
              </a:rPr>
              <a:t>Define questions thinking on indicators (for implementation and </a:t>
            </a:r>
            <a:r>
              <a:rPr lang="en-US" sz="1200" dirty="0" err="1" smtClean="0">
                <a:solidFill>
                  <a:srgbClr val="FF0000"/>
                </a:solidFill>
              </a:rPr>
              <a:t>M&amp;E</a:t>
            </a:r>
            <a:r>
              <a:rPr lang="en-US" sz="1200" dirty="0" smtClean="0">
                <a:solidFill>
                  <a:srgbClr val="FF0000"/>
                </a:solidFill>
              </a:rPr>
              <a:t>).</a:t>
            </a:r>
            <a:endParaRPr lang="en-US" sz="1100" dirty="0" smtClean="0">
              <a:solidFill>
                <a:srgbClr val="FF0000"/>
              </a:solidFill>
            </a:endParaRPr>
          </a:p>
          <a:p>
            <a:r>
              <a:rPr lang="en-US" sz="1100" b="1" dirty="0" smtClean="0"/>
              <a:t>‘</a:t>
            </a:r>
            <a:r>
              <a:rPr lang="en-US" sz="1100" dirty="0" smtClean="0"/>
              <a:t>Capacity of market systems to cover the volume and diversity of needs during the reference time </a:t>
            </a:r>
            <a:r>
              <a:rPr lang="en-US" sz="1100" i="1" dirty="0" smtClean="0"/>
              <a:t>and</a:t>
            </a:r>
            <a:r>
              <a:rPr lang="en-US" sz="1100" dirty="0" smtClean="0"/>
              <a:t> during a crisis scenario.</a:t>
            </a:r>
          </a:p>
          <a:p>
            <a:r>
              <a:rPr lang="en-US" sz="1100" dirty="0" smtClean="0"/>
              <a:t>Impact of the intended </a:t>
            </a:r>
            <a:r>
              <a:rPr lang="en-US" sz="1100" dirty="0" err="1" smtClean="0"/>
              <a:t>programme</a:t>
            </a:r>
            <a:r>
              <a:rPr lang="en-US" sz="1100" dirty="0" smtClean="0"/>
              <a:t> on markets and people’s access to markets.</a:t>
            </a:r>
          </a:p>
          <a:p>
            <a:r>
              <a:rPr lang="en-US" sz="1100" dirty="0" smtClean="0"/>
              <a:t>Relevance of supporting markets to ensure the recovery of markets and support people’s access to these markets;</a:t>
            </a:r>
          </a:p>
          <a:p>
            <a:r>
              <a:rPr lang="en-US" sz="1100" dirty="0" smtClean="0"/>
              <a:t>Relevance of pre-crisis measures to increase people’s access to the market or to protect/strengthen the market systems to decrease vulnerability to shocks.</a:t>
            </a:r>
          </a:p>
          <a:p>
            <a:pPr marL="0" indent="0">
              <a:buNone/>
            </a:pPr>
            <a:endParaRPr lang="en-US" sz="1100" dirty="0" smtClean="0"/>
          </a:p>
          <a:p>
            <a:pPr marL="0" indent="0">
              <a:buNone/>
            </a:pPr>
            <a:r>
              <a:rPr lang="en-US" sz="1100" dirty="0" smtClean="0"/>
              <a:t>Keep in mind that the exercise is iterative; hence your analytical questions will be refined during the exercise, based on the crisis scenario, the scope, and the critical market system selected.</a:t>
            </a:r>
          </a:p>
          <a:p>
            <a:endParaRPr lang="en-US" sz="1100" b="1" dirty="0" smtClean="0"/>
          </a:p>
          <a:p>
            <a:pPr marL="0" indent="0">
              <a:buNone/>
            </a:pPr>
            <a:r>
              <a:rPr lang="en-US" sz="1100" dirty="0" smtClean="0"/>
              <a:t>- What are currently the main constraints on the market that may hamper their ability to absorb the forecast shock?</a:t>
            </a:r>
          </a:p>
          <a:p>
            <a:pPr marL="0" indent="0">
              <a:buNone/>
            </a:pPr>
            <a:r>
              <a:rPr lang="en-US" sz="1100" dirty="0" smtClean="0"/>
              <a:t>- What are some immediate and longer-term actions that might be undertaken to remedy the situation?</a:t>
            </a:r>
          </a:p>
          <a:p>
            <a:pPr marL="0" indent="0">
              <a:buNone/>
            </a:pPr>
            <a:r>
              <a:rPr lang="en-US" sz="1100" dirty="0" smtClean="0"/>
              <a:t>- What will be the most likely constraints on the market systems during the forecast crisis?</a:t>
            </a:r>
          </a:p>
          <a:p>
            <a:pPr marL="0" indent="0">
              <a:buNone/>
            </a:pPr>
            <a:r>
              <a:rPr lang="en-US" sz="1100" dirty="0" smtClean="0"/>
              <a:t>- What should be the agency’s response to the forecast crisis, to prepare for the situation and mitigate negative impacts?</a:t>
            </a:r>
          </a:p>
          <a:p>
            <a:pPr marL="0" indent="0">
              <a:buNone/>
            </a:pPr>
            <a:r>
              <a:rPr lang="en-US" sz="1100" dirty="0" smtClean="0"/>
              <a:t>- How quickly could these interventions be implemented, so as to be relevant?</a:t>
            </a:r>
          </a:p>
          <a:p>
            <a:pPr marL="0" indent="0">
              <a:buNone/>
            </a:pPr>
            <a:r>
              <a:rPr lang="en-US" sz="1100" dirty="0" smtClean="0"/>
              <a:t>- What resources would be required to implement each approach?</a:t>
            </a:r>
          </a:p>
          <a:p>
            <a:pPr marL="0" indent="0">
              <a:buNone/>
            </a:pPr>
            <a:r>
              <a:rPr lang="en-US" sz="1100" dirty="0" smtClean="0"/>
              <a:t>- What are the existing structure(s) that the agency could work with (e.g. unions, guilds, associations, NGOs, local groups, lending institutions, networks, government agencies, etc.)?</a:t>
            </a:r>
          </a:p>
          <a:p>
            <a:pPr marL="0" indent="0">
              <a:buNone/>
            </a:pPr>
            <a:r>
              <a:rPr lang="en-US" sz="1100" dirty="0" smtClean="0"/>
              <a:t>- How feasible is it in technical, social and political terms to deliver each of these support options in practice?</a:t>
            </a:r>
          </a:p>
          <a:p>
            <a:pPr marL="0" indent="0">
              <a:buNone/>
            </a:pPr>
            <a:r>
              <a:rPr lang="en-US" sz="1100" dirty="0" smtClean="0"/>
              <a:t>- How socially accepted are the different delivery modalities under consideration?</a:t>
            </a:r>
          </a:p>
          <a:p>
            <a:pPr marL="0" indent="0">
              <a:buNone/>
            </a:pPr>
            <a:r>
              <a:rPr lang="en-US" sz="1100" dirty="0" smtClean="0"/>
              <a:t>- How willing and capable are the market actors (and essential/key service providers) in responding to a potential intervention? What challenges/limitations exist (e.g. what is the traders’ cash absorption capacity)?</a:t>
            </a:r>
          </a:p>
          <a:p>
            <a:pPr marL="0" indent="0">
              <a:buNone/>
            </a:pPr>
            <a:r>
              <a:rPr lang="en-US" sz="1100" dirty="0" smtClean="0"/>
              <a:t>- Can the agency do anything to reduce those limitations (this includes advocacy as well as a market support intervention)?</a:t>
            </a:r>
          </a:p>
          <a:p>
            <a:endParaRPr lang="en-US" sz="1100" b="1" dirty="0" smtClean="0"/>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43</a:t>
            </a:fld>
            <a:endParaRPr lang="en-US"/>
          </a:p>
        </p:txBody>
      </p:sp>
    </p:spTree>
    <p:extLst>
      <p:ext uri="{BB962C8B-B14F-4D97-AF65-F5344CB8AC3E}">
        <p14:creationId xmlns:p14="http://schemas.microsoft.com/office/powerpoint/2010/main" val="2160640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From</a:t>
            </a:r>
            <a:r>
              <a:rPr lang="en-US" baseline="0" dirty="0" smtClean="0"/>
              <a:t> CARE: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Primary data: </a:t>
            </a:r>
            <a:r>
              <a:rPr lang="en-US" sz="1200" dirty="0" smtClean="0"/>
              <a:t>Data gathered directly from information sources, typically through individual face-to-face interviews or group discussions; also through phone interviews, radio communication, email exchange. Also important,</a:t>
            </a:r>
            <a:r>
              <a:rPr lang="en-US" sz="1200" b="1" dirty="0" smtClean="0"/>
              <a:t> carry out direct site observation. </a:t>
            </a:r>
          </a:p>
          <a:p>
            <a:pPr algn="just"/>
            <a:r>
              <a:rPr lang="en-US" sz="1200" b="1" dirty="0" smtClean="0"/>
              <a:t>Secondary data: </a:t>
            </a:r>
            <a:r>
              <a:rPr lang="en-US" sz="1200" dirty="0" smtClean="0"/>
              <a:t>Information produced before or during the crisis; informs primary data collection by identifying pre-crisis issues and vulnerabilities; </a:t>
            </a:r>
            <a:r>
              <a:rPr lang="en-US" sz="1200" b="1" dirty="0" smtClean="0"/>
              <a:t>collected and compiled by others</a:t>
            </a:r>
            <a:r>
              <a:rPr lang="en-US" sz="1200" dirty="0" smtClean="0"/>
              <a:t>. </a:t>
            </a:r>
          </a:p>
          <a:p>
            <a:pPr algn="just"/>
            <a:r>
              <a:rPr lang="en-US" sz="1200" dirty="0" smtClean="0"/>
              <a:t>[revision of written documents, existing reports, assessments, studies; audio or videos].</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t>Quantitative data: </a:t>
            </a:r>
            <a:r>
              <a:rPr lang="en-US" sz="1200" dirty="0" smtClean="0"/>
              <a:t>collected</a:t>
            </a:r>
            <a:r>
              <a:rPr lang="en-US" sz="1200" b="1" dirty="0" smtClean="0"/>
              <a:t> </a:t>
            </a:r>
            <a:r>
              <a:rPr lang="en-US" sz="1200" dirty="0" smtClean="0"/>
              <a:t>information which can be </a:t>
            </a:r>
            <a:r>
              <a:rPr lang="en-US" sz="1200" dirty="0" err="1" smtClean="0"/>
              <a:t>analysed</a:t>
            </a:r>
            <a:r>
              <a:rPr lang="en-US" sz="1200" dirty="0" smtClean="0"/>
              <a:t> numerically; results are typically presented using statistics, tables and graphs.  </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t>Qualitative information: </a:t>
            </a:r>
            <a:r>
              <a:rPr lang="en-US" sz="1200" dirty="0" smtClean="0"/>
              <a:t>descriptive information from the perspective of different groups and individuals, usually gathered via interviews and focus-groups; helps understanding of relational dynamics and different experiences of subgroups of the population.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44</a:t>
            </a:fld>
            <a:endParaRPr lang="en-US"/>
          </a:p>
        </p:txBody>
      </p:sp>
    </p:spTree>
    <p:extLst>
      <p:ext uri="{BB962C8B-B14F-4D97-AF65-F5344CB8AC3E}">
        <p14:creationId xmlns:p14="http://schemas.microsoft.com/office/powerpoint/2010/main" val="3546966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Difference between Shelter Assessment and Market Assessment for Shelter…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Placing a special emphasis on women and girls is vital because existing gender roles and power dynamics most often discriminate against them, and create significant obstacles to their ability to access safe housing1.  CARE CARBONELL, LUCILA, 2015. </a:t>
            </a:r>
            <a:r>
              <a:rPr lang="en-US" sz="1200" b="0" i="1" u="none" strike="noStrike" kern="1200" baseline="0" dirty="0" smtClean="0">
                <a:solidFill>
                  <a:schemeClr val="tx1"/>
                </a:solidFill>
                <a:latin typeface="+mn-lt"/>
                <a:ea typeface="+mn-ea"/>
                <a:cs typeface="+mn-cs"/>
              </a:rPr>
              <a:t>Literature Review: Gender, Shelter, and Disaster.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lost their land and property ownership rights, disempowering them in the context of their family and their communities.25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the projects understood more about power relationship in the household and why it is traditional that men hold title to the land, women and men could have discussed how household resources are controlled or shared, and the economic advantages of joint or equal ownership.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47</a:t>
            </a:fld>
            <a:endParaRPr lang="en-US"/>
          </a:p>
        </p:txBody>
      </p:sp>
    </p:spTree>
    <p:extLst>
      <p:ext uri="{BB962C8B-B14F-4D97-AF65-F5344CB8AC3E}">
        <p14:creationId xmlns:p14="http://schemas.microsoft.com/office/powerpoint/2010/main" val="1688645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 </a:t>
            </a:r>
            <a:r>
              <a:rPr lang="en-US" dirty="0" err="1" smtClean="0"/>
              <a:t>sensitisation</a:t>
            </a:r>
            <a:r>
              <a:rPr lang="en-US" dirty="0" smtClean="0"/>
              <a:t> on the use of cards or other delivery mechanisms to all key stakeholders is a requirement. </a:t>
            </a:r>
          </a:p>
          <a:p>
            <a:r>
              <a:rPr lang="en-US" dirty="0" smtClean="0"/>
              <a:t>Government acceptance is essential. </a:t>
            </a:r>
          </a:p>
          <a:p>
            <a:r>
              <a:rPr lang="en-US" dirty="0" smtClean="0"/>
              <a:t>Quality control of goods or services can be an issue. Clearly for shelter, </a:t>
            </a:r>
            <a:r>
              <a:rPr lang="en-US" b="1" dirty="0" smtClean="0"/>
              <a:t>cash alone is not enough. </a:t>
            </a:r>
            <a:endParaRPr lang="en-US" dirty="0" smtClean="0"/>
          </a:p>
          <a:p>
            <a:r>
              <a:rPr lang="en-US" dirty="0" smtClean="0"/>
              <a:t>Appropriate technical support and training is needed to complement cash grants in some sectors. </a:t>
            </a:r>
          </a:p>
          <a:p>
            <a:r>
              <a:rPr lang="en-US" dirty="0" smtClean="0"/>
              <a:t>Widely appreciated by beneficiaries.</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10</a:t>
            </a:fld>
            <a:endParaRPr lang="en-US"/>
          </a:p>
        </p:txBody>
      </p:sp>
    </p:spTree>
    <p:extLst>
      <p:ext uri="{BB962C8B-B14F-4D97-AF65-F5344CB8AC3E}">
        <p14:creationId xmlns:p14="http://schemas.microsoft.com/office/powerpoint/2010/main" val="3843438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Secondary unit - i</a:t>
            </a:r>
            <a:r>
              <a:rPr lang="en-US" sz="1200" b="0" i="0" kern="1200" dirty="0" smtClean="0">
                <a:solidFill>
                  <a:schemeClr val="tx1"/>
                </a:solidFill>
                <a:effectLst/>
                <a:latin typeface="+mn-lt"/>
                <a:ea typeface="+mn-ea"/>
                <a:cs typeface="+mn-cs"/>
              </a:rPr>
              <a:t>s an additional, self-contained dwelling on the same lot /property</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as an existing residential building (occupied</a:t>
            </a:r>
            <a:r>
              <a:rPr lang="en-US" sz="1200" b="0" i="0" kern="1200" baseline="0" dirty="0" smtClean="0">
                <a:solidFill>
                  <a:schemeClr val="tx1"/>
                </a:solidFill>
                <a:effectLst/>
                <a:latin typeface="+mn-lt"/>
                <a:ea typeface="+mn-ea"/>
                <a:cs typeface="+mn-cs"/>
              </a:rPr>
              <a:t> by the owner)</a:t>
            </a:r>
          </a:p>
          <a:p>
            <a:r>
              <a:rPr lang="en-US" sz="1200" dirty="0" smtClean="0"/>
              <a:t>Are there any informal customs, habits, and practices that shape the relationships (e.g. build trust) between market actors? (e.g. customs about whom to sell to or buy from)</a:t>
            </a:r>
          </a:p>
          <a:p>
            <a:r>
              <a:rPr lang="en-US" sz="1200" dirty="0" smtClean="0"/>
              <a:t>Which are the months of highest demand in a ‘typical’ year? And lowest demand? </a:t>
            </a:r>
          </a:p>
          <a:p>
            <a:r>
              <a:rPr lang="en-US" sz="1200" dirty="0" smtClean="0"/>
              <a:t>Does the price of this product change seasonally? </a:t>
            </a:r>
          </a:p>
          <a:p>
            <a:r>
              <a:rPr lang="en-US" sz="1200" dirty="0" smtClean="0"/>
              <a:t>What times of year are the highest and lowest prices usually? </a:t>
            </a:r>
          </a:p>
          <a:p>
            <a:r>
              <a:rPr lang="en-US" sz="1200" dirty="0" smtClean="0"/>
              <a:t>What would normally be the price at this time of year?</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48</a:t>
            </a:fld>
            <a:endParaRPr lang="en-US"/>
          </a:p>
        </p:txBody>
      </p:sp>
    </p:spTree>
    <p:extLst>
      <p:ext uri="{BB962C8B-B14F-4D97-AF65-F5344CB8AC3E}">
        <p14:creationId xmlns:p14="http://schemas.microsoft.com/office/powerpoint/2010/main" val="2512072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FF0000"/>
                </a:solidFill>
                <a:effectLst/>
                <a:latin typeface="+mn-lt"/>
                <a:ea typeface="+mn-ea"/>
                <a:cs typeface="+mn-cs"/>
              </a:rPr>
              <a:t>Also, whereas information for market assessments for other commodities depend only to a minor extend interviewing households of the target population – and most information is collected through interviewing local retailers, traders, buyers or employers; wholesalers, major buyers, and importers in trading </a:t>
            </a:r>
            <a:r>
              <a:rPr lang="en-US" sz="1200" b="1" kern="1200" dirty="0" err="1" smtClean="0">
                <a:solidFill>
                  <a:srgbClr val="FF0000"/>
                </a:solidFill>
                <a:effectLst/>
                <a:latin typeface="+mn-lt"/>
                <a:ea typeface="+mn-ea"/>
                <a:cs typeface="+mn-cs"/>
              </a:rPr>
              <a:t>centres</a:t>
            </a:r>
            <a:r>
              <a:rPr lang="en-US" sz="1200" b="1" kern="1200" dirty="0" smtClean="0">
                <a:solidFill>
                  <a:srgbClr val="FF0000"/>
                </a:solidFill>
                <a:effectLst/>
                <a:latin typeface="+mn-lt"/>
                <a:ea typeface="+mn-ea"/>
                <a:cs typeface="+mn-cs"/>
              </a:rPr>
              <a:t>; the inverse is the case for a </a:t>
            </a:r>
            <a:r>
              <a:rPr lang="en-US" sz="1200" b="1" i="1" kern="1200" dirty="0" smtClean="0">
                <a:solidFill>
                  <a:srgbClr val="FF0000"/>
                </a:solidFill>
                <a:effectLst/>
                <a:latin typeface="+mn-lt"/>
                <a:ea typeface="+mn-ea"/>
                <a:cs typeface="+mn-cs"/>
              </a:rPr>
              <a:t>Shelter </a:t>
            </a:r>
            <a:r>
              <a:rPr lang="en-US" sz="1200" b="1" kern="1200" dirty="0" smtClean="0">
                <a:solidFill>
                  <a:srgbClr val="FF0000"/>
                </a:solidFill>
                <a:effectLst/>
                <a:latin typeface="+mn-lt"/>
                <a:ea typeface="+mn-ea"/>
                <a:cs typeface="+mn-cs"/>
              </a:rPr>
              <a:t>Market Assessment. Especially as we aim to find the supply available for an increased influx of families (meaning vacant units), information is obtained to a lesser extent from Key Informants and secondary data, and to a larger extent from scouting the communities and conducting </a:t>
            </a:r>
            <a:r>
              <a:rPr lang="en-US" sz="1200" b="1" kern="1200" dirty="0" err="1" smtClean="0">
                <a:solidFill>
                  <a:srgbClr val="FF0000"/>
                </a:solidFill>
                <a:effectLst/>
                <a:latin typeface="+mn-lt"/>
                <a:ea typeface="+mn-ea"/>
                <a:cs typeface="+mn-cs"/>
              </a:rPr>
              <a:t>HHs</a:t>
            </a:r>
            <a:r>
              <a:rPr lang="en-US" sz="1200" b="1" kern="1200" dirty="0" smtClean="0">
                <a:solidFill>
                  <a:srgbClr val="FF0000"/>
                </a:solidFill>
                <a:effectLst/>
                <a:latin typeface="+mn-lt"/>
                <a:ea typeface="+mn-ea"/>
                <a:cs typeface="+mn-cs"/>
              </a:rPr>
              <a:t> surveys</a:t>
            </a:r>
            <a:r>
              <a:rPr lang="en-US" sz="1200" kern="1200" dirty="0" smtClean="0">
                <a:solidFill>
                  <a:srgbClr val="FF0000"/>
                </a:solidFill>
                <a:effectLst/>
                <a:latin typeface="+mn-lt"/>
                <a:ea typeface="+mn-ea"/>
                <a:cs typeface="+mn-cs"/>
              </a:rPr>
              <a:t>. </a:t>
            </a:r>
          </a:p>
          <a:p>
            <a:endParaRPr lang="en-US" sz="2400" dirty="0" smtClean="0"/>
          </a:p>
          <a:p>
            <a:r>
              <a:rPr lang="en-US" sz="2400" dirty="0" smtClean="0"/>
              <a:t>Emergencies often cause damage to market functions and trade networks. This can be made worse by inappropriate humanitarian responses. For example:</a:t>
            </a:r>
          </a:p>
          <a:p>
            <a:pPr lvl="1" algn="l"/>
            <a:r>
              <a:rPr lang="en-US" sz="2400" dirty="0" smtClean="0">
                <a:solidFill>
                  <a:schemeClr val="tx1"/>
                </a:solidFill>
              </a:rPr>
              <a:t>prolonged in-kind relief may aggravate the natural depression of a local economy caused by people’s loss of income in an emergency;</a:t>
            </a:r>
          </a:p>
          <a:p>
            <a:pPr lvl="1" algn="l"/>
            <a:r>
              <a:rPr lang="en-US" sz="2400" dirty="0" smtClean="0">
                <a:solidFill>
                  <a:schemeClr val="tx1"/>
                </a:solidFill>
              </a:rPr>
              <a:t>ill-considered cash-transfers may intensify the natural inflationary price rises caused by local shortages of essential goods in an emergency.</a:t>
            </a:r>
            <a:endParaRPr lang="en-US" sz="2400" dirty="0">
              <a:solidFill>
                <a:schemeClr val="tx1"/>
              </a:solidFill>
            </a:endParaRPr>
          </a:p>
        </p:txBody>
      </p:sp>
      <p:sp>
        <p:nvSpPr>
          <p:cNvPr id="4" name="Slide Number Placeholder 3"/>
          <p:cNvSpPr>
            <a:spLocks noGrp="1"/>
          </p:cNvSpPr>
          <p:nvPr>
            <p:ph type="sldNum" sz="quarter" idx="10"/>
          </p:nvPr>
        </p:nvSpPr>
        <p:spPr/>
        <p:txBody>
          <a:bodyPr/>
          <a:lstStyle/>
          <a:p>
            <a:fld id="{A2E3FFDE-16E7-48DA-9FBC-9FA2305311C5}" type="slidenum">
              <a:rPr lang="en-US" smtClean="0"/>
              <a:t>49</a:t>
            </a:fld>
            <a:endParaRPr lang="en-US"/>
          </a:p>
        </p:txBody>
      </p:sp>
    </p:spTree>
    <p:extLst>
      <p:ext uri="{BB962C8B-B14F-4D97-AF65-F5344CB8AC3E}">
        <p14:creationId xmlns:p14="http://schemas.microsoft.com/office/powerpoint/2010/main" val="3491056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 not be too rigid in limiting data collection to focus only on the questions you wish to answer. If the answer to a question raises new and more important issues to be researched, data collection should be adapted accordingly.</a:t>
            </a:r>
          </a:p>
          <a:p>
            <a:r>
              <a:rPr lang="en-US" dirty="0" smtClean="0"/>
              <a:t>Photo:</a:t>
            </a:r>
            <a:endParaRPr lang="en-US" baseline="0" dirty="0" smtClean="0"/>
          </a:p>
          <a:p>
            <a:r>
              <a:rPr lang="en-US" dirty="0" smtClean="0"/>
              <a:t>https://www.devex.com/news/staff-care-and-the-world-humanitarian-summit-87818</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51</a:t>
            </a:fld>
            <a:endParaRPr lang="en-US"/>
          </a:p>
        </p:txBody>
      </p:sp>
    </p:spTree>
    <p:extLst>
      <p:ext uri="{BB962C8B-B14F-4D97-AF65-F5344CB8AC3E}">
        <p14:creationId xmlns:p14="http://schemas.microsoft.com/office/powerpoint/2010/main" val="3372679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 not be too rigid in limiting data collection to focus only on the questions you wish to answer. If the answer to a question raises new and more important issues to be researched, data collection should be adapted accordingly.</a:t>
            </a:r>
          </a:p>
          <a:p>
            <a:r>
              <a:rPr lang="en-US" dirty="0" smtClean="0"/>
              <a:t>Photo:</a:t>
            </a:r>
            <a:r>
              <a:rPr lang="en-US" baseline="0" dirty="0" smtClean="0"/>
              <a:t> https://www.lebanoninapicture.com/Undiscovered?p=402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52</a:t>
            </a:fld>
            <a:endParaRPr lang="en-US"/>
          </a:p>
        </p:txBody>
      </p:sp>
    </p:spTree>
    <p:extLst>
      <p:ext uri="{BB962C8B-B14F-4D97-AF65-F5344CB8AC3E}">
        <p14:creationId xmlns:p14="http://schemas.microsoft.com/office/powerpoint/2010/main" val="1945384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a:t>
            </a:r>
            <a:r>
              <a:rPr lang="en-US" baseline="0" dirty="0" smtClean="0"/>
              <a:t> http://ordbok-norsk.com/InterestingFactsAboutNorway/norwegian-jobs-in-Lebanon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53</a:t>
            </a:fld>
            <a:endParaRPr lang="en-US"/>
          </a:p>
        </p:txBody>
      </p:sp>
    </p:spTree>
    <p:extLst>
      <p:ext uri="{BB962C8B-B14F-4D97-AF65-F5344CB8AC3E}">
        <p14:creationId xmlns:p14="http://schemas.microsoft.com/office/powerpoint/2010/main" val="1574047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200" dirty="0" smtClean="0"/>
          </a:p>
          <a:p>
            <a:pPr marL="0" indent="0">
              <a:buNone/>
            </a:pPr>
            <a:r>
              <a:rPr lang="en-US" dirty="0" smtClean="0"/>
              <a:t>Ensure inclusiveness:</a:t>
            </a:r>
          </a:p>
          <a:p>
            <a:pPr marL="0" indent="0">
              <a:buNone/>
            </a:pPr>
            <a:r>
              <a:rPr lang="en-US" sz="1200" dirty="0" smtClean="0"/>
              <a:t>People’s relationships with other actors in market systems (i.e. traders, employers, buyers) are shaped by issues of power – which often have gender, class, or ethnic dimensions. We cannot assume that the roles and responsibilities of women and men, and hence their market needs, are the same.</a:t>
            </a:r>
          </a:p>
          <a:p>
            <a:pPr marL="0" indent="0">
              <a:buNone/>
            </a:pPr>
            <a:endParaRPr lang="en-US" sz="800" dirty="0" smtClean="0"/>
          </a:p>
          <a:p>
            <a:pPr>
              <a:buFont typeface="Wingdings" panose="05000000000000000000" pitchFamily="2" charset="2"/>
              <a:buChar char="q"/>
            </a:pPr>
            <a:r>
              <a:rPr lang="en-US" sz="1200" dirty="0" smtClean="0"/>
              <a:t>To ensure that the needs of different target groups are adequately captured and addressed in the response, </a:t>
            </a:r>
            <a:r>
              <a:rPr lang="en-US" sz="1200" b="1" dirty="0" smtClean="0"/>
              <a:t>what market assessment questions do we need to consider how gender, ethnicity or disability impact physical, financial and social access to markets? </a:t>
            </a:r>
            <a:r>
              <a:rPr lang="en-US" sz="1200" dirty="0" smtClean="0"/>
              <a:t> </a:t>
            </a:r>
            <a:r>
              <a:rPr lang="en-US" sz="1200" dirty="0" smtClean="0">
                <a:solidFill>
                  <a:srgbClr val="FF9966"/>
                </a:solidFill>
              </a:rPr>
              <a:t>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54</a:t>
            </a:fld>
            <a:endParaRPr lang="en-US"/>
          </a:p>
        </p:txBody>
      </p:sp>
    </p:spTree>
    <p:extLst>
      <p:ext uri="{BB962C8B-B14F-4D97-AF65-F5344CB8AC3E}">
        <p14:creationId xmlns:p14="http://schemas.microsoft.com/office/powerpoint/2010/main" val="2148526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Learn who owns land and property, who is included in rental agreements; what the laws are governing land and property ownership during displacement and return.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within several areas: </a:t>
            </a:r>
            <a:r>
              <a:rPr lang="en-US" sz="1200" dirty="0" smtClean="0">
                <a:solidFill>
                  <a:schemeClr val="tx1"/>
                </a:solidFill>
              </a:rPr>
              <a:t>Gendered division of </a:t>
            </a:r>
            <a:r>
              <a:rPr lang="en-US" sz="1200" dirty="0" err="1" smtClean="0">
                <a:solidFill>
                  <a:schemeClr val="tx1"/>
                </a:solidFill>
              </a:rPr>
              <a:t>labour</a:t>
            </a:r>
            <a:r>
              <a:rPr lang="en-US" sz="1200" dirty="0" smtClean="0"/>
              <a:t>; </a:t>
            </a:r>
            <a:r>
              <a:rPr lang="en-US" sz="1200" dirty="0" smtClean="0">
                <a:solidFill>
                  <a:schemeClr val="tx1"/>
                </a:solidFill>
              </a:rPr>
              <a:t>Household decision-making;  Control of productive assets; Access to public spaces and services; Aspirations and strategic interests</a:t>
            </a:r>
            <a:r>
              <a:rPr lang="en-US" sz="1200" dirty="0" smtClean="0"/>
              <a:t>…</a:t>
            </a:r>
          </a:p>
          <a:p>
            <a:endParaRPr lang="en-US" dirty="0" smtClean="0"/>
          </a:p>
          <a:p>
            <a:endParaRPr lang="en-US" dirty="0" smtClean="0"/>
          </a:p>
          <a:p>
            <a:r>
              <a:rPr lang="en-US" dirty="0" smtClean="0"/>
              <a:t>CARE report https://reliefweb.int/sites/reliefweb.int/files/resources/CARE_Gender-and-shelter-good-programming-guidelines_2016.pdf </a:t>
            </a:r>
          </a:p>
          <a:p>
            <a:pPr marL="952485" lvl="1" indent="-342900" algn="l">
              <a:buFont typeface="Arial" panose="020B0604020202020204" pitchFamily="34" charset="0"/>
              <a:buChar char="•"/>
            </a:pPr>
            <a:r>
              <a:rPr lang="en-US" sz="2400" dirty="0" smtClean="0">
                <a:solidFill>
                  <a:schemeClr val="tx1"/>
                </a:solidFill>
              </a:rPr>
              <a:t>Gendered division of </a:t>
            </a:r>
            <a:r>
              <a:rPr lang="en-US" sz="2400" dirty="0" err="1" smtClean="0">
                <a:solidFill>
                  <a:schemeClr val="tx1"/>
                </a:solidFill>
              </a:rPr>
              <a:t>labour</a:t>
            </a:r>
            <a:r>
              <a:rPr lang="en-US" sz="2400" dirty="0" smtClean="0">
                <a:solidFill>
                  <a:schemeClr val="tx1"/>
                </a:solidFill>
              </a:rPr>
              <a:t> </a:t>
            </a:r>
          </a:p>
          <a:p>
            <a:pPr lvl="1" algn="l"/>
            <a:r>
              <a:rPr lang="en-US" sz="2400" dirty="0" smtClean="0">
                <a:solidFill>
                  <a:schemeClr val="tx1"/>
                </a:solidFill>
              </a:rPr>
              <a:t>• Household decision-making </a:t>
            </a:r>
          </a:p>
          <a:p>
            <a:pPr lvl="1" algn="l"/>
            <a:r>
              <a:rPr lang="en-US" sz="2400" dirty="0" smtClean="0">
                <a:solidFill>
                  <a:schemeClr val="tx1"/>
                </a:solidFill>
              </a:rPr>
              <a:t>• Control of productive assets </a:t>
            </a:r>
          </a:p>
          <a:p>
            <a:pPr lvl="1" algn="l"/>
            <a:r>
              <a:rPr lang="en-US" sz="2400" dirty="0" smtClean="0">
                <a:solidFill>
                  <a:schemeClr val="tx1"/>
                </a:solidFill>
              </a:rPr>
              <a:t>• Access to public spaces and services </a:t>
            </a:r>
          </a:p>
          <a:p>
            <a:pPr lvl="1" algn="l"/>
            <a:r>
              <a:rPr lang="en-US" sz="2400" dirty="0" smtClean="0">
                <a:solidFill>
                  <a:schemeClr val="tx1"/>
                </a:solidFill>
              </a:rPr>
              <a:t>• Claiming rights and meaningful participation in public decision-making </a:t>
            </a:r>
          </a:p>
          <a:p>
            <a:pPr lvl="1" algn="l"/>
            <a:r>
              <a:rPr lang="en-US" sz="2400" dirty="0" smtClean="0">
                <a:solidFill>
                  <a:schemeClr val="tx1"/>
                </a:solidFill>
              </a:rPr>
              <a:t>• Control over one’s body </a:t>
            </a:r>
          </a:p>
          <a:p>
            <a:pPr lvl="1" algn="l"/>
            <a:r>
              <a:rPr lang="en-US" sz="2400" dirty="0" smtClean="0">
                <a:solidFill>
                  <a:schemeClr val="tx1"/>
                </a:solidFill>
              </a:rPr>
              <a:t>• Violence and restorative justice </a:t>
            </a:r>
          </a:p>
          <a:p>
            <a:pPr lvl="1" algn="l"/>
            <a:r>
              <a:rPr lang="en-US" sz="2400" dirty="0" smtClean="0">
                <a:solidFill>
                  <a:schemeClr val="tx1"/>
                </a:solidFill>
              </a:rPr>
              <a:t>• Aspirations and strategic interests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55</a:t>
            </a:fld>
            <a:endParaRPr lang="en-US"/>
          </a:p>
        </p:txBody>
      </p:sp>
    </p:spTree>
    <p:extLst>
      <p:ext uri="{BB962C8B-B14F-4D97-AF65-F5344CB8AC3E}">
        <p14:creationId xmlns:p14="http://schemas.microsoft.com/office/powerpoint/2010/main" val="2692244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Ask if there are agencies providing services in the community.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and/or </a:t>
            </a:r>
            <a:r>
              <a:rPr lang="en-US" sz="1200" dirty="0" err="1" smtClean="0"/>
              <a:t>GBV</a:t>
            </a:r>
            <a:r>
              <a:rPr lang="en-US" sz="1200" dirty="0" smtClean="0"/>
              <a:t>, gender, protection and diversity specialists. If so, include them during the key informant interviews.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How would you describe the concept of overcrowding, and what would women / men, boys / girls, consider overcrowding?</a:t>
            </a:r>
            <a:endParaRPr lang="en-US" dirty="0" smtClean="0"/>
          </a:p>
          <a:p>
            <a:endParaRPr lang="en-US" sz="1200" b="1"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Thermal comfort: </a:t>
            </a:r>
            <a:r>
              <a:rPr lang="en-US" sz="1200" b="0" i="0" u="none" strike="noStrike" kern="1200" baseline="0" dirty="0" smtClean="0">
                <a:solidFill>
                  <a:schemeClr val="tx1"/>
                </a:solidFill>
                <a:latin typeface="+mn-lt"/>
                <a:ea typeface="+mn-ea"/>
                <a:cs typeface="+mn-cs"/>
              </a:rPr>
              <a:t>concerns were raised regarding the lack of air conditioning in their current shelter. Considering the levels of overcrowding, sharing with other families and strangers and the need for women to wear a veil, this was a critical concern for the summer months when temperatures can reach 43 degrees. </a:t>
            </a:r>
            <a:endParaRPr lang="en-US" dirty="0" smtClean="0"/>
          </a:p>
          <a:p>
            <a:r>
              <a:rPr lang="en-US" dirty="0" smtClean="0"/>
              <a:t>CARE report</a:t>
            </a:r>
          </a:p>
          <a:p>
            <a:endParaRPr lang="en-US" sz="2400" dirty="0" smtClean="0">
              <a:solidFill>
                <a:schemeClr val="tx1"/>
              </a:solidFill>
            </a:endParaRPr>
          </a:p>
          <a:p>
            <a:r>
              <a:rPr lang="en-US" sz="2400" dirty="0" smtClean="0">
                <a:solidFill>
                  <a:schemeClr val="tx1"/>
                </a:solidFill>
              </a:rPr>
              <a:t>Photo:</a:t>
            </a:r>
            <a:r>
              <a:rPr lang="en-US" sz="2400" baseline="0" dirty="0" smtClean="0">
                <a:solidFill>
                  <a:schemeClr val="tx1"/>
                </a:solidFill>
              </a:rPr>
              <a:t> http://womenshlp.nrc.no/wp-content/uploads/2015/03/PanamaEmail.pdf </a:t>
            </a:r>
            <a:endParaRPr lang="en-US" sz="2400" dirty="0" smtClean="0">
              <a:solidFill>
                <a:schemeClr val="tx1"/>
              </a:solidFill>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A2E3FFDE-16E7-48DA-9FBC-9FA2305311C5}" type="slidenum">
              <a:rPr lang="en-US" smtClean="0"/>
              <a:t>56</a:t>
            </a:fld>
            <a:endParaRPr lang="en-US"/>
          </a:p>
        </p:txBody>
      </p:sp>
    </p:spTree>
    <p:extLst>
      <p:ext uri="{BB962C8B-B14F-4D97-AF65-F5344CB8AC3E}">
        <p14:creationId xmlns:p14="http://schemas.microsoft.com/office/powerpoint/2010/main" val="1740078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57</a:t>
            </a:fld>
            <a:endParaRPr lang="en-US"/>
          </a:p>
        </p:txBody>
      </p:sp>
    </p:spTree>
    <p:extLst>
      <p:ext uri="{BB962C8B-B14F-4D97-AF65-F5344CB8AC3E}">
        <p14:creationId xmlns:p14="http://schemas.microsoft.com/office/powerpoint/2010/main" val="2555211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Suggest ways to eliminate, mitigate or manage all risks to people’s safety during implementation. </a:t>
            </a:r>
          </a:p>
          <a:p>
            <a:endParaRPr lang="en-US" dirty="0" smtClean="0"/>
          </a:p>
          <a:p>
            <a:r>
              <a:rPr lang="en-US" dirty="0" smtClean="0"/>
              <a:t>CARE report https://reliefweb.int/sites/reliefweb.int/files/resources/CARE_Gender-and-shelter-good-programming-guidelines_2016.pdf </a:t>
            </a:r>
          </a:p>
          <a:p>
            <a:pPr marL="952485" lvl="1" indent="-342900" algn="l">
              <a:buFont typeface="Arial" panose="020B0604020202020204" pitchFamily="34" charset="0"/>
              <a:buChar char="•"/>
            </a:pPr>
            <a:r>
              <a:rPr lang="en-US" sz="2400" dirty="0" smtClean="0">
                <a:solidFill>
                  <a:schemeClr val="tx1"/>
                </a:solidFill>
              </a:rPr>
              <a:t>Gendered division of </a:t>
            </a:r>
            <a:r>
              <a:rPr lang="en-US" sz="2400" dirty="0" err="1" smtClean="0">
                <a:solidFill>
                  <a:schemeClr val="tx1"/>
                </a:solidFill>
              </a:rPr>
              <a:t>labour</a:t>
            </a:r>
            <a:r>
              <a:rPr lang="en-US" sz="2400" dirty="0" smtClean="0">
                <a:solidFill>
                  <a:schemeClr val="tx1"/>
                </a:solidFill>
              </a:rPr>
              <a:t> </a:t>
            </a:r>
          </a:p>
          <a:p>
            <a:pPr lvl="1" algn="l"/>
            <a:r>
              <a:rPr lang="en-US" sz="2400" dirty="0" smtClean="0">
                <a:solidFill>
                  <a:schemeClr val="tx1"/>
                </a:solidFill>
              </a:rPr>
              <a:t>• Household decision-making </a:t>
            </a:r>
          </a:p>
          <a:p>
            <a:pPr lvl="1" algn="l"/>
            <a:r>
              <a:rPr lang="en-US" sz="2400" dirty="0" smtClean="0">
                <a:solidFill>
                  <a:schemeClr val="tx1"/>
                </a:solidFill>
              </a:rPr>
              <a:t>• Control of productive assets </a:t>
            </a:r>
          </a:p>
          <a:p>
            <a:pPr lvl="1" algn="l"/>
            <a:r>
              <a:rPr lang="en-US" sz="2400" dirty="0" smtClean="0">
                <a:solidFill>
                  <a:schemeClr val="tx1"/>
                </a:solidFill>
              </a:rPr>
              <a:t>• Access to public spaces and services </a:t>
            </a:r>
          </a:p>
          <a:p>
            <a:pPr lvl="1" algn="l"/>
            <a:r>
              <a:rPr lang="en-US" sz="2400" dirty="0" smtClean="0">
                <a:solidFill>
                  <a:schemeClr val="tx1"/>
                </a:solidFill>
              </a:rPr>
              <a:t>• Claiming rights and meaningful participation in public decision-making </a:t>
            </a:r>
          </a:p>
          <a:p>
            <a:pPr lvl="1" algn="l"/>
            <a:r>
              <a:rPr lang="en-US" sz="2400" dirty="0" smtClean="0">
                <a:solidFill>
                  <a:schemeClr val="tx1"/>
                </a:solidFill>
              </a:rPr>
              <a:t>• Control over one’s body </a:t>
            </a:r>
          </a:p>
          <a:p>
            <a:pPr lvl="1" algn="l"/>
            <a:r>
              <a:rPr lang="en-US" sz="2400" dirty="0" smtClean="0">
                <a:solidFill>
                  <a:schemeClr val="tx1"/>
                </a:solidFill>
              </a:rPr>
              <a:t>• Violence and restorative justice </a:t>
            </a:r>
          </a:p>
          <a:p>
            <a:pPr lvl="1" algn="l"/>
            <a:r>
              <a:rPr lang="en-US" sz="2400" dirty="0" smtClean="0">
                <a:solidFill>
                  <a:schemeClr val="tx1"/>
                </a:solidFill>
              </a:rPr>
              <a:t>• Aspirations and strategic interests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58</a:t>
            </a:fld>
            <a:endParaRPr lang="en-US"/>
          </a:p>
        </p:txBody>
      </p:sp>
    </p:spTree>
    <p:extLst>
      <p:ext uri="{BB962C8B-B14F-4D97-AF65-F5344CB8AC3E}">
        <p14:creationId xmlns:p14="http://schemas.microsoft.com/office/powerpoint/2010/main" val="3927810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1200" dirty="0" smtClean="0"/>
              <a:t>Despite their poor housing conditions, the women quoted above are in a better situation than many other </a:t>
            </a:r>
            <a:r>
              <a:rPr lang="en-US" sz="1200" dirty="0" err="1" smtClean="0"/>
              <a:t>IDPs</a:t>
            </a:r>
            <a:r>
              <a:rPr lang="en-US" sz="1200" dirty="0" smtClean="0"/>
              <a:t>.  They are at least among the 52 per cent who live in a house. Thirty-five per cent of respondents said they lived in a temporary shelter, and others in tents or camps.</a:t>
            </a:r>
          </a:p>
          <a:p>
            <a:pPr>
              <a:spcAft>
                <a:spcPts val="600"/>
              </a:spcAft>
            </a:pPr>
            <a:r>
              <a:rPr lang="en-US" sz="1200" dirty="0" smtClean="0"/>
              <a:t>Urban housing offers only limited and temporary protection. </a:t>
            </a:r>
            <a:r>
              <a:rPr lang="en-US" sz="1200" dirty="0" err="1" smtClean="0"/>
              <a:t>IDPs</a:t>
            </a:r>
            <a:r>
              <a:rPr lang="en-US" sz="1200" dirty="0" smtClean="0"/>
              <a:t> who settle in urban and </a:t>
            </a:r>
            <a:r>
              <a:rPr lang="en-US" sz="1200" dirty="0" err="1" smtClean="0"/>
              <a:t>peri</a:t>
            </a:r>
            <a:r>
              <a:rPr lang="en-US" sz="1200" dirty="0" smtClean="0"/>
              <a:t>-urban areas are more likely to live in temporary shelters, shacks, tents or camp-like settings. Forty-three per cent live in cramped and temporary conditions, compared with 35 per cent of rural </a:t>
            </a:r>
            <a:r>
              <a:rPr lang="en-US" sz="1200" dirty="0" err="1" smtClean="0"/>
              <a:t>IDPs</a:t>
            </a:r>
            <a:r>
              <a:rPr lang="en-US" sz="1200" dirty="0" smtClean="0"/>
              <a:t>. Urban </a:t>
            </a:r>
            <a:r>
              <a:rPr lang="en-US" sz="1200" dirty="0" err="1" smtClean="0"/>
              <a:t>IDPs</a:t>
            </a:r>
            <a:r>
              <a:rPr lang="en-US" sz="1200" dirty="0" smtClean="0"/>
              <a:t> also face vulnerabilities related to restraints on their movement and heightened domestic violence caused by cramped and overcrowded spaces. </a:t>
            </a:r>
          </a:p>
          <a:p>
            <a:pPr>
              <a:spcAft>
                <a:spcPts val="600"/>
              </a:spcAft>
            </a:pPr>
            <a:r>
              <a:rPr lang="en-US" sz="1200" dirty="0" smtClean="0"/>
              <a:t>Their tenure security also tends to be worse. Only five per cent of the urban </a:t>
            </a:r>
            <a:r>
              <a:rPr lang="en-US" sz="1200" dirty="0" err="1" smtClean="0"/>
              <a:t>IDPs</a:t>
            </a:r>
            <a:r>
              <a:rPr lang="en-US" sz="1200" dirty="0" smtClean="0"/>
              <a:t> surveyed had documentary evidence of ownership or a lease agreement in their current location, compared with 11 per cent before displacement. </a:t>
            </a:r>
          </a:p>
          <a:p>
            <a:pPr>
              <a:spcAft>
                <a:spcPts val="600"/>
              </a:spcAft>
            </a:pPr>
            <a:r>
              <a:rPr lang="en-US" sz="1200" dirty="0" smtClean="0"/>
              <a:t>The trend is reversed, however, for rural </a:t>
            </a:r>
            <a:r>
              <a:rPr lang="en-US" sz="1200" dirty="0" err="1" smtClean="0"/>
              <a:t>IDPs</a:t>
            </a:r>
            <a:r>
              <a:rPr lang="en-US" sz="1200" dirty="0" smtClean="0"/>
              <a:t>, 17 per cent of whom said they had deeds for their current accommodation, compared with 10 per cent before displacement.</a:t>
            </a:r>
            <a:endParaRPr lang="en-US" sz="1200" dirty="0"/>
          </a:p>
        </p:txBody>
      </p:sp>
      <p:sp>
        <p:nvSpPr>
          <p:cNvPr id="4" name="Slide Number Placeholder 3"/>
          <p:cNvSpPr>
            <a:spLocks noGrp="1"/>
          </p:cNvSpPr>
          <p:nvPr>
            <p:ph type="sldNum" sz="quarter" idx="10"/>
          </p:nvPr>
        </p:nvSpPr>
        <p:spPr/>
        <p:txBody>
          <a:bodyPr/>
          <a:lstStyle/>
          <a:p>
            <a:fld id="{A2E3FFDE-16E7-48DA-9FBC-9FA2305311C5}" type="slidenum">
              <a:rPr lang="en-US" smtClean="0"/>
              <a:t>19</a:t>
            </a:fld>
            <a:endParaRPr lang="en-US"/>
          </a:p>
        </p:txBody>
      </p:sp>
    </p:spTree>
    <p:extLst>
      <p:ext uri="{BB962C8B-B14F-4D97-AF65-F5344CB8AC3E}">
        <p14:creationId xmlns:p14="http://schemas.microsoft.com/office/powerpoint/2010/main" val="6191310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ü"/>
            </a:pPr>
            <a:r>
              <a:rPr lang="en-US" sz="1200" dirty="0" smtClean="0"/>
              <a:t>Check beneficiary selection documents (interviews, </a:t>
            </a:r>
            <a:r>
              <a:rPr lang="en-US" sz="1200" dirty="0" err="1" smtClean="0"/>
              <a:t>HH</a:t>
            </a:r>
            <a:r>
              <a:rPr lang="en-US" sz="1200" dirty="0" smtClean="0"/>
              <a:t> assessments and databases)</a:t>
            </a:r>
          </a:p>
          <a:p>
            <a:pPr>
              <a:buFont typeface="Wingdings" panose="05000000000000000000" pitchFamily="2" charset="2"/>
              <a:buChar char="ü"/>
            </a:pPr>
            <a:r>
              <a:rPr lang="en-US" sz="1200" dirty="0" smtClean="0"/>
              <a:t>lead regular consultations throughout the project to check targeting acceptance and transparency; </a:t>
            </a:r>
          </a:p>
          <a:p>
            <a:pPr>
              <a:buFont typeface="Wingdings" panose="05000000000000000000" pitchFamily="2" charset="2"/>
              <a:buChar char="ü"/>
            </a:pPr>
            <a:r>
              <a:rPr lang="en-US" sz="1200" dirty="0" smtClean="0"/>
              <a:t>carry out formal validation and list sharing (when security context is safe)</a:t>
            </a:r>
          </a:p>
          <a:p>
            <a:pPr>
              <a:buFont typeface="Wingdings" panose="05000000000000000000" pitchFamily="2" charset="2"/>
              <a:buChar char="ü"/>
            </a:pPr>
            <a:r>
              <a:rPr lang="en-US" sz="1200" dirty="0" smtClean="0"/>
              <a:t>always check security context before sharing beneficiary data</a:t>
            </a:r>
          </a:p>
          <a:p>
            <a:pPr>
              <a:buFont typeface="Wingdings" panose="05000000000000000000" pitchFamily="2" charset="2"/>
              <a:buChar char="ü"/>
            </a:pPr>
            <a:r>
              <a:rPr lang="en-US" sz="1200" dirty="0" smtClean="0"/>
              <a:t>assess fraud risks and threshold effects </a:t>
            </a:r>
          </a:p>
          <a:p>
            <a:pPr>
              <a:buFont typeface="Wingdings" panose="05000000000000000000" pitchFamily="2" charset="2"/>
              <a:buChar char="ü"/>
            </a:pPr>
            <a:r>
              <a:rPr lang="en-US" sz="1200" dirty="0" smtClean="0"/>
              <a:t>mix teams and change staff</a:t>
            </a:r>
          </a:p>
          <a:p>
            <a:pPr>
              <a:buFont typeface="Wingdings" panose="05000000000000000000" pitchFamily="2" charset="2"/>
              <a:buChar char="ü"/>
            </a:pPr>
            <a:r>
              <a:rPr lang="en-US" sz="1200" dirty="0" smtClean="0"/>
              <a:t>use community committees for self-checking</a:t>
            </a:r>
          </a:p>
          <a:p>
            <a:pPr>
              <a:buFont typeface="Wingdings" panose="05000000000000000000" pitchFamily="2" charset="2"/>
              <a:buChar char="ü"/>
            </a:pPr>
            <a:r>
              <a:rPr lang="en-US" sz="1200" dirty="0" smtClean="0"/>
              <a:t>put in place signed agreements with the community defining sanctions in case of fraud.</a:t>
            </a:r>
          </a:p>
          <a:p>
            <a:endParaRPr lang="en-US" dirty="0" smtClean="0"/>
          </a:p>
          <a:p>
            <a:r>
              <a:rPr lang="en-US" dirty="0" smtClean="0"/>
              <a:t>Photos:</a:t>
            </a:r>
            <a:r>
              <a:rPr lang="en-US" baseline="0" dirty="0" smtClean="0"/>
              <a:t> http://www.nrc.org.co/honduras/ </a:t>
            </a:r>
          </a:p>
          <a:p>
            <a:r>
              <a:rPr lang="en-US" dirty="0" smtClean="0"/>
              <a:t>https://nrc.smugmug.com/Country-Programmes/Somalia/2018/ECHO-Cash-Alliance/i-dtwhkQn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59</a:t>
            </a:fld>
            <a:endParaRPr lang="en-US"/>
          </a:p>
        </p:txBody>
      </p:sp>
    </p:spTree>
    <p:extLst>
      <p:ext uri="{BB962C8B-B14F-4D97-AF65-F5344CB8AC3E}">
        <p14:creationId xmlns:p14="http://schemas.microsoft.com/office/powerpoint/2010/main" val="4087057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https://nrc.smugmug.com/Country-Programmes/Somalia/2018/ECHO-Cash-Alliance/i-38Mrhbn</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62</a:t>
            </a:fld>
            <a:endParaRPr lang="en-US"/>
          </a:p>
        </p:txBody>
      </p:sp>
    </p:spTree>
    <p:extLst>
      <p:ext uri="{BB962C8B-B14F-4D97-AF65-F5344CB8AC3E}">
        <p14:creationId xmlns:p14="http://schemas.microsoft.com/office/powerpoint/2010/main" val="436555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REFERENCES and RESOURCES</a:t>
            </a:r>
            <a:br>
              <a:rPr lang="en-US" sz="1200" dirty="0" smtClean="0"/>
            </a:br>
            <a:r>
              <a:rPr lang="en-US" sz="1200" dirty="0" smtClean="0"/>
              <a:t>http://www.cashlearning.org/downloads/calp-lii-module-one.pdf</a:t>
            </a:r>
          </a:p>
          <a:p>
            <a:r>
              <a:rPr lang="en-US" sz="1200" dirty="0" smtClean="0"/>
              <a:t>http://www.cashlearning.org/downloads/calp-misma-en-web.pdf</a:t>
            </a:r>
          </a:p>
          <a:p>
            <a:r>
              <a:rPr lang="en-US" sz="1200" dirty="0" smtClean="0"/>
              <a:t>http://www.cashlearning.org/downloads/mpg-toolkit-pdfs/mpg-full.pdf</a:t>
            </a:r>
          </a:p>
          <a:p>
            <a:r>
              <a:rPr lang="en-US" sz="1200" dirty="0" smtClean="0"/>
              <a:t>https://www.alnap.org/system/files/content/resource/files/main/lma-guidance-january-2016.pdf</a:t>
            </a:r>
          </a:p>
          <a:p>
            <a:r>
              <a:rPr lang="en-US" sz="1200" dirty="0" smtClean="0"/>
              <a:t>https://www.icrc.org/eng/assets/files/publications/icrc-002-4199.pdf</a:t>
            </a:r>
          </a:p>
          <a:p>
            <a:r>
              <a:rPr lang="en-US" sz="1200" dirty="0" smtClean="0"/>
              <a:t>https://reliefweb.int/sites/reliefweb.int/files/resources/phl-ocha-cash_transfer_programming_infographic-2015.pdf</a:t>
            </a:r>
          </a:p>
          <a:p>
            <a:r>
              <a:rPr lang="en-US" sz="1200" dirty="0" smtClean="0"/>
              <a:t>http://www.cashlearning.org/downloads/cashshelterworkshopmoduleinteraction08mar2012.pdf</a:t>
            </a:r>
          </a:p>
          <a:p>
            <a:r>
              <a:rPr lang="en-US" sz="1200" dirty="0" smtClean="0"/>
              <a:t>http://www.cashlearning.org/resources/library/547-calp-level-2-training---module-1---an-introduction-to-ctp?keywords=&amp;region=all&amp;country=all&amp;year=all&amp;organisation=all&amp;sector=all&amp;modality=all&amp;language=all&amp;payment_method=all&amp;document_type=presentation&amp;searched=1 </a:t>
            </a:r>
          </a:p>
          <a:p>
            <a:r>
              <a:rPr lang="en-US" sz="1200" dirty="0" smtClean="0"/>
              <a:t>http://www.cashlearning.org/resources/library/546-wash-and-market-training?keywords=&amp;region=all&amp;country=all&amp;year=all&amp;organisation=all&amp;sector=all&amp;modality=all&amp;language=all&amp;payment_method=all&amp;document_type=presentation&amp;searched=1 </a:t>
            </a:r>
          </a:p>
          <a:p>
            <a:r>
              <a:rPr lang="en-US" sz="1200" dirty="0" smtClean="0"/>
              <a:t>http://www.cashlearning.org/downloads/calp-communication-tools---eng---15-01-2016.pdf</a:t>
            </a:r>
          </a:p>
          <a:p>
            <a:r>
              <a:rPr lang="en-US" sz="1200" dirty="0" smtClean="0"/>
              <a:t>http://www.cashlearning.org/downloads/calp-lii-module-one.pdf </a:t>
            </a:r>
          </a:p>
          <a:p>
            <a:r>
              <a:rPr lang="en-US" sz="1200" dirty="0" smtClean="0"/>
              <a:t>http://www.cashlearning.org/downloads/calp-lii-module-two.pdf </a:t>
            </a:r>
          </a:p>
          <a:p>
            <a:r>
              <a:rPr lang="en-US" sz="1200" dirty="0" smtClean="0"/>
              <a:t>http://www.cashlearning.org/downloads/calp-ii-module-3.pdf</a:t>
            </a:r>
          </a:p>
          <a:p>
            <a:r>
              <a:rPr lang="en-US" sz="1200" dirty="0" smtClean="0"/>
              <a:t>http://www.cashlearning.org/downloads/calp-lii-module-four.pdf</a:t>
            </a:r>
          </a:p>
          <a:p>
            <a:r>
              <a:rPr lang="en-US" sz="1200" dirty="0" smtClean="0"/>
              <a:t>http://www.cashlearning.org/downloads/cashshelterworkshopmoduleinteraction08mar2012.pdf</a:t>
            </a:r>
          </a:p>
          <a:p>
            <a:r>
              <a:rPr lang="en-US" sz="1200" dirty="0" smtClean="0"/>
              <a:t>https://www.odi.org/sites/odi.org.uk/files/resource-documents/11296.pdf</a:t>
            </a:r>
          </a:p>
          <a:p>
            <a:r>
              <a:rPr lang="en-US" dirty="0" smtClean="0"/>
              <a:t>https://reliefweb.int/sites/reliefweb.int/files/resources/CARE_Gender-and-shelter-good-programming-guidelines_2016.pdf</a:t>
            </a:r>
          </a:p>
          <a:p>
            <a:r>
              <a:rPr lang="en-US" sz="1200" dirty="0" smtClean="0"/>
              <a:t>https://www.habitat.org/impact/our-work/terwilliger-center-innovation-in-shelter</a:t>
            </a:r>
          </a:p>
          <a:p>
            <a:r>
              <a:rPr lang="en-US" sz="1200" dirty="0" smtClean="0"/>
              <a:t>https://reliefweb.int/sites/reliefweb.int/files/resources/gsc_position_paper_cash_and_markets_in_the_shelter_sector-1_2.pdf</a:t>
            </a:r>
          </a:p>
          <a:p>
            <a:r>
              <a:rPr lang="en-US" sz="1200" dirty="0" smtClean="0"/>
              <a:t>http://www.cashlearning.org/downloads/comparative-table-of-market-analysis-tools-final.pdf</a:t>
            </a:r>
          </a:p>
          <a:p>
            <a:r>
              <a:rPr lang="en-US" sz="1200" dirty="0" smtClean="0"/>
              <a:t>https://www.alnap.org/system/files/content/resource/files/main/lma-guidance-january-2016.pdf</a:t>
            </a:r>
          </a:p>
          <a:p>
            <a:r>
              <a:rPr lang="en-US" sz="1200" dirty="0" smtClean="0"/>
              <a:t>https://issuu.com/zanderrelief/docs/alex_miller_15049131_addressing_the</a:t>
            </a:r>
          </a:p>
          <a:p>
            <a:r>
              <a:rPr lang="en-US" sz="1200" dirty="0" smtClean="0"/>
              <a:t>http://www.cashlearning.org/downloads/mpg-toolkit-pdfs/mpg-full.pdf</a:t>
            </a:r>
          </a:p>
          <a:p>
            <a:r>
              <a:rPr lang="en-US" sz="1200" dirty="0" smtClean="0"/>
              <a:t>https://www.icrc.org/eng/assets/files/publications/icrc-002-4199.pdf</a:t>
            </a:r>
          </a:p>
          <a:p>
            <a:r>
              <a:rPr lang="en-US" sz="1200" dirty="0" smtClean="0"/>
              <a:t>https://prezi.com/vg0_glhptmi5/market-analysis-compass/?utm_campaign=share&amp;utm_medium=copy</a:t>
            </a:r>
          </a:p>
          <a:p>
            <a:r>
              <a:rPr lang="en-US" sz="1200" dirty="0" smtClean="0"/>
              <a:t>http://gemtoolkit.org/wp-content/uploads/2016/05/The-GEM-programme.pdf</a:t>
            </a:r>
          </a:p>
          <a:p>
            <a:r>
              <a:rPr lang="en-US" sz="1200" dirty="0" smtClean="0"/>
              <a:t>https://www.crs.org/sites/default/files/tools-research/using-cash-for-shelter_0.pdf</a:t>
            </a:r>
          </a:p>
          <a:p>
            <a:r>
              <a:rPr lang="en-US" sz="1200" dirty="0" smtClean="0"/>
              <a:t>https://www.odi.org/sites/odi.org.uk/files/resource-documents/11296.pdf</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67</a:t>
            </a:fld>
            <a:endParaRPr lang="en-US"/>
          </a:p>
        </p:txBody>
      </p:sp>
    </p:spTree>
    <p:extLst>
      <p:ext uri="{BB962C8B-B14F-4D97-AF65-F5344CB8AC3E}">
        <p14:creationId xmlns:p14="http://schemas.microsoft.com/office/powerpoint/2010/main" val="1349281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a:t>
            </a:r>
            <a:r>
              <a:rPr lang="en-US" baseline="0" dirty="0" smtClean="0"/>
              <a:t> http://www.millicom.com/what-we-do/mobile-financial-services/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23</a:t>
            </a:fld>
            <a:endParaRPr lang="en-US"/>
          </a:p>
        </p:txBody>
      </p:sp>
    </p:spTree>
    <p:extLst>
      <p:ext uri="{BB962C8B-B14F-4D97-AF65-F5344CB8AC3E}">
        <p14:creationId xmlns:p14="http://schemas.microsoft.com/office/powerpoint/2010/main" val="1968768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a:t>
            </a:r>
            <a:r>
              <a:rPr lang="en-US" baseline="0" dirty="0" smtClean="0"/>
              <a:t> http://www.millicom.com/what-we-do/mobile-financial-services/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24</a:t>
            </a:fld>
            <a:endParaRPr lang="en-US"/>
          </a:p>
        </p:txBody>
      </p:sp>
    </p:spTree>
    <p:extLst>
      <p:ext uri="{BB962C8B-B14F-4D97-AF65-F5344CB8AC3E}">
        <p14:creationId xmlns:p14="http://schemas.microsoft.com/office/powerpoint/2010/main" val="4069545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Markets are sometimes defined by the forces of supply and demand, rather than geographical location e.g. ‘imported cereals make up 40% of the market.’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Market system refers to all the players or actors, and their relationships with each other and with support or business services, as well as the enabling environment – or it can refer to the rules and norms that govern the way the system works. Market systems are interconnected when they share the same set of enabling environment / rules / norms and business / support services, for instance when they operate within one country.</a:t>
            </a:r>
            <a:br>
              <a:rPr lang="en-US" dirty="0" smtClean="0"/>
            </a:br>
            <a:r>
              <a:rPr lang="en-US" dirty="0" smtClean="0"/>
              <a:t>Photo: https://www.pymnts.com/exclusive-series/2015/can-governments-ignite-financial-inclusion-programs-through-mobile-payments/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25</a:t>
            </a:fld>
            <a:endParaRPr lang="en-US"/>
          </a:p>
        </p:txBody>
      </p:sp>
    </p:spTree>
    <p:extLst>
      <p:ext uri="{BB962C8B-B14F-4D97-AF65-F5344CB8AC3E}">
        <p14:creationId xmlns:p14="http://schemas.microsoft.com/office/powerpoint/2010/main" val="3208306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market </a:t>
            </a:r>
            <a:r>
              <a:rPr lang="en-US" sz="1200" i="1" kern="1200" dirty="0" smtClean="0">
                <a:solidFill>
                  <a:schemeClr val="tx1"/>
                </a:solidFill>
                <a:effectLst/>
                <a:latin typeface="+mn-lt"/>
                <a:ea typeface="+mn-ea"/>
                <a:cs typeface="+mn-cs"/>
              </a:rPr>
              <a:t>assessment </a:t>
            </a:r>
            <a:r>
              <a:rPr lang="en-US" sz="1200" kern="1200" dirty="0" smtClean="0">
                <a:solidFill>
                  <a:schemeClr val="tx1"/>
                </a:solidFill>
                <a:effectLst/>
                <a:latin typeface="+mn-lt"/>
                <a:ea typeface="+mn-ea"/>
                <a:cs typeface="+mn-cs"/>
              </a:rPr>
              <a:t>starts with rough approximate ideas about the market system and then, gradually incorporates new information gathered from interviews and field work – repeatedly revising and refining the picture until the goal of the analysis is achieved. </a:t>
            </a:r>
          </a:p>
          <a:p>
            <a:r>
              <a:rPr lang="en-US" sz="1200" kern="1200" dirty="0" smtClean="0">
                <a:solidFill>
                  <a:schemeClr val="tx1"/>
                </a:solidFill>
                <a:effectLst/>
                <a:latin typeface="+mn-lt"/>
                <a:ea typeface="+mn-ea"/>
                <a:cs typeface="+mn-cs"/>
              </a:rPr>
              <a:t>When focus on Shelter as a sector, and in contexts of chronic poverty, there are not readily indicators to determine whether the lower cost shelter market is functioning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26</a:t>
            </a:fld>
            <a:endParaRPr lang="en-US"/>
          </a:p>
        </p:txBody>
      </p:sp>
    </p:spTree>
    <p:extLst>
      <p:ext uri="{BB962C8B-B14F-4D97-AF65-F5344CB8AC3E}">
        <p14:creationId xmlns:p14="http://schemas.microsoft.com/office/powerpoint/2010/main" val="3470213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market analysis will also look for multiplier effects and what risks can be anticipated (Risks such as inflation, security and protection concerns.  </a:t>
            </a:r>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27</a:t>
            </a:fld>
            <a:endParaRPr lang="en-US"/>
          </a:p>
        </p:txBody>
      </p:sp>
    </p:spTree>
    <p:extLst>
      <p:ext uri="{BB962C8B-B14F-4D97-AF65-F5344CB8AC3E}">
        <p14:creationId xmlns:p14="http://schemas.microsoft.com/office/powerpoint/2010/main" val="302260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https://www.gov.uk/government/case-studies/cash-transfers-help-for-those-who-need-it-most </a:t>
            </a:r>
          </a:p>
          <a:p>
            <a:endParaRPr lang="en-US" dirty="0"/>
          </a:p>
        </p:txBody>
      </p:sp>
      <p:sp>
        <p:nvSpPr>
          <p:cNvPr id="4" name="Slide Number Placeholder 3"/>
          <p:cNvSpPr>
            <a:spLocks noGrp="1"/>
          </p:cNvSpPr>
          <p:nvPr>
            <p:ph type="sldNum" sz="quarter" idx="10"/>
          </p:nvPr>
        </p:nvSpPr>
        <p:spPr/>
        <p:txBody>
          <a:bodyPr/>
          <a:lstStyle/>
          <a:p>
            <a:fld id="{A2E3FFDE-16E7-48DA-9FBC-9FA2305311C5}" type="slidenum">
              <a:rPr lang="en-US" smtClean="0"/>
              <a:t>29</a:t>
            </a:fld>
            <a:endParaRPr lang="en-US"/>
          </a:p>
        </p:txBody>
      </p:sp>
    </p:spTree>
    <p:extLst>
      <p:ext uri="{BB962C8B-B14F-4D97-AF65-F5344CB8AC3E}">
        <p14:creationId xmlns:p14="http://schemas.microsoft.com/office/powerpoint/2010/main" val="3329091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dirty="0">
              <a:ln>
                <a:noFill/>
              </a:ln>
              <a:solidFill>
                <a:prstClr val="white"/>
              </a:solidFill>
              <a:effectLst/>
              <a:uLnTx/>
              <a:uFillTx/>
              <a:latin typeface="Franklin Gothic Book"/>
              <a:ea typeface="+mn-ea"/>
              <a:cs typeface="+mn-cs"/>
            </a:endParaRPr>
          </a:p>
        </p:txBody>
      </p:sp>
      <p:sp>
        <p:nvSpPr>
          <p:cNvPr id="2" name="Tittel 1"/>
          <p:cNvSpPr>
            <a:spLocks noGrp="1"/>
          </p:cNvSpPr>
          <p:nvPr>
            <p:ph type="ctrTitle" hasCustomPrompt="1"/>
          </p:nvPr>
        </p:nvSpPr>
        <p:spPr>
          <a:xfrm>
            <a:off x="914400" y="1864507"/>
            <a:ext cx="10363200" cy="1102628"/>
          </a:xfrm>
          <a:prstGeom prst="rect">
            <a:avLst/>
          </a:prstGeom>
        </p:spPr>
        <p:txBody>
          <a:bodyPr/>
          <a:lstStyle/>
          <a:p>
            <a:r>
              <a:rPr lang="nb-NO" dirty="0" smtClean="0"/>
              <a:t>EDIT THIS TEXT</a:t>
            </a:r>
            <a:endParaRPr lang="nb-NO" dirty="0"/>
          </a:p>
        </p:txBody>
      </p:sp>
      <p:sp>
        <p:nvSpPr>
          <p:cNvPr id="3" name="Undertittel 2"/>
          <p:cNvSpPr>
            <a:spLocks noGrp="1"/>
          </p:cNvSpPr>
          <p:nvPr>
            <p:ph type="subTitle" idx="1" hasCustomPrompt="1"/>
          </p:nvPr>
        </p:nvSpPr>
        <p:spPr>
          <a:xfrm>
            <a:off x="1828800" y="3298372"/>
            <a:ext cx="8534400" cy="1752600"/>
          </a:xfrm>
          <a:prstGeom prst="rect">
            <a:avLst/>
          </a:prstGeom>
        </p:spPr>
        <p:txBody>
          <a:bodyPr/>
          <a:lstStyle>
            <a:lvl1pPr marL="0" indent="0" algn="ctr">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a:p>
        </p:txBody>
      </p:sp>
    </p:spTree>
    <p:extLst>
      <p:ext uri="{BB962C8B-B14F-4D97-AF65-F5344CB8AC3E}">
        <p14:creationId xmlns:p14="http://schemas.microsoft.com/office/powerpoint/2010/main" val="1814698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240000" y="240000"/>
            <a:ext cx="5736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5" name="Undertittel 2"/>
          <p:cNvSpPr>
            <a:spLocks noGrp="1"/>
          </p:cNvSpPr>
          <p:nvPr>
            <p:ph type="subTitle" idx="1" hasCustomPrompt="1"/>
          </p:nvPr>
        </p:nvSpPr>
        <p:spPr>
          <a:xfrm>
            <a:off x="431371" y="683570"/>
            <a:ext cx="5280387" cy="5049687"/>
          </a:xfrm>
          <a:prstGeom prst="rect">
            <a:avLst/>
          </a:prstGeom>
        </p:spPr>
        <p:txBody>
          <a:bodyPr/>
          <a:lstStyle>
            <a:lvl1pPr marL="0" indent="0" algn="l">
              <a:buNone/>
              <a:defRPr sz="26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
        <p:nvSpPr>
          <p:cNvPr id="6"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667" baseline="0">
                <a:solidFill>
                  <a:srgbClr val="808080"/>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2584384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solidFill>
                  <a:srgbClr val="808080"/>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Rektangel 3"/>
          <p:cNvSpPr/>
          <p:nvPr userDrawn="1"/>
        </p:nvSpPr>
        <p:spPr>
          <a:xfrm>
            <a:off x="240000" y="240000"/>
            <a:ext cx="7728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5" name="Undertittel 2"/>
          <p:cNvSpPr>
            <a:spLocks noGrp="1"/>
          </p:cNvSpPr>
          <p:nvPr>
            <p:ph type="subTitle" idx="1" hasCustomPrompt="1"/>
          </p:nvPr>
        </p:nvSpPr>
        <p:spPr>
          <a:xfrm>
            <a:off x="431371" y="683570"/>
            <a:ext cx="7200800"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22849210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240000" y="240000"/>
            <a:ext cx="7728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Rektangel 3"/>
          <p:cNvSpPr/>
          <p:nvPr userDrawn="1"/>
        </p:nvSpPr>
        <p:spPr>
          <a:xfrm>
            <a:off x="8208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5" name="Undertittel 2"/>
          <p:cNvSpPr>
            <a:spLocks noGrp="1"/>
          </p:cNvSpPr>
          <p:nvPr>
            <p:ph type="subTitle" idx="1" hasCustomPrompt="1"/>
          </p:nvPr>
        </p:nvSpPr>
        <p:spPr>
          <a:xfrm>
            <a:off x="8400256"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171186114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79999" y="240000"/>
            <a:ext cx="3164029"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Rektangel 3"/>
          <p:cNvSpPr/>
          <p:nvPr userDrawn="1"/>
        </p:nvSpPr>
        <p:spPr>
          <a:xfrm>
            <a:off x="3797300" y="240000"/>
            <a:ext cx="81166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5" name="Undertittel 2"/>
          <p:cNvSpPr>
            <a:spLocks noGrp="1"/>
          </p:cNvSpPr>
          <p:nvPr>
            <p:ph type="subTitle" idx="1" hasCustomPrompt="1"/>
          </p:nvPr>
        </p:nvSpPr>
        <p:spPr>
          <a:xfrm>
            <a:off x="3987800" y="683570"/>
            <a:ext cx="7772829"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287789596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Rektangel 4"/>
          <p:cNvSpPr/>
          <p:nvPr userDrawn="1"/>
        </p:nvSpPr>
        <p:spPr>
          <a:xfrm>
            <a:off x="4224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6" name="Undertittel 2"/>
          <p:cNvSpPr>
            <a:spLocks noGrp="1"/>
          </p:cNvSpPr>
          <p:nvPr>
            <p:ph type="subTitle" idx="1" hasCustomPrompt="1"/>
          </p:nvPr>
        </p:nvSpPr>
        <p:spPr>
          <a:xfrm>
            <a:off x="4416000"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1406662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8" name="Plassholder for bilde 4"/>
          <p:cNvSpPr>
            <a:spLocks noGrp="1"/>
          </p:cNvSpPr>
          <p:nvPr>
            <p:ph type="pic" sz="quarter" idx="10" hasCustomPrompt="1"/>
          </p:nvPr>
        </p:nvSpPr>
        <p:spPr>
          <a:xfrm>
            <a:off x="239349" y="240000"/>
            <a:ext cx="5736000" cy="57216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847949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6216000" y="240000"/>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0" hasCustomPrompt="1"/>
          </p:nvPr>
        </p:nvSpPr>
        <p:spPr>
          <a:xfrm>
            <a:off x="239349" y="240000"/>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Rektangel 4"/>
          <p:cNvSpPr/>
          <p:nvPr userDrawn="1"/>
        </p:nvSpPr>
        <p:spPr>
          <a:xfrm>
            <a:off x="240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6" name="Rektangel 5"/>
          <p:cNvSpPr/>
          <p:nvPr userDrawn="1"/>
        </p:nvSpPr>
        <p:spPr>
          <a:xfrm>
            <a:off x="6216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10" name="Plassholder for tekst 16"/>
          <p:cNvSpPr>
            <a:spLocks noGrp="1"/>
          </p:cNvSpPr>
          <p:nvPr>
            <p:ph type="body" sz="quarter" idx="13" hasCustomPrompt="1"/>
          </p:nvPr>
        </p:nvSpPr>
        <p:spPr>
          <a:xfrm>
            <a:off x="431371" y="3333751"/>
            <a:ext cx="5376597" cy="2495549"/>
          </a:xfrm>
          <a:prstGeom prst="rect">
            <a:avLst/>
          </a:prstGeom>
        </p:spPr>
        <p:txBody>
          <a:bodyPr vert="horz" anchor="ctr" anchorCtr="0"/>
          <a:lstStyle>
            <a:lvl1pPr marL="0" indent="0" algn="ctr">
              <a:buNone/>
              <a:defRPr sz="2133"/>
            </a:lvl1pPr>
          </a:lstStyle>
          <a:p>
            <a:pPr lvl="0"/>
            <a:r>
              <a:rPr lang="nb-NO" dirty="0" smtClean="0"/>
              <a:t>Edit </a:t>
            </a:r>
            <a:r>
              <a:rPr lang="nb-NO" dirty="0" err="1" smtClean="0"/>
              <a:t>this</a:t>
            </a:r>
            <a:r>
              <a:rPr lang="nb-NO" dirty="0" smtClean="0"/>
              <a:t> </a:t>
            </a:r>
            <a:r>
              <a:rPr lang="nb-NO" dirty="0" err="1" smtClean="0"/>
              <a:t>text</a:t>
            </a:r>
            <a:endParaRPr lang="nb-NO" dirty="0"/>
          </a:p>
        </p:txBody>
      </p:sp>
      <p:sp>
        <p:nvSpPr>
          <p:cNvPr id="11" name="Plassholder for tekst 16"/>
          <p:cNvSpPr>
            <a:spLocks noGrp="1"/>
          </p:cNvSpPr>
          <p:nvPr>
            <p:ph type="body" sz="quarter" idx="14" hasCustomPrompt="1"/>
          </p:nvPr>
        </p:nvSpPr>
        <p:spPr>
          <a:xfrm>
            <a:off x="6384032" y="3341808"/>
            <a:ext cx="5376597" cy="2495549"/>
          </a:xfrm>
          <a:prstGeom prst="rect">
            <a:avLst/>
          </a:prstGeom>
        </p:spPr>
        <p:txBody>
          <a:bodyPr vert="horz" anchor="ctr" anchorCtr="0"/>
          <a:lstStyle>
            <a:lvl1pPr marL="0" indent="0" algn="ctr">
              <a:buNone/>
              <a:defRPr sz="2133"/>
            </a:lvl1pPr>
          </a:lstStyle>
          <a:p>
            <a:pPr lvl="0"/>
            <a:r>
              <a:rPr lang="nb-NO" dirty="0" smtClean="0"/>
              <a:t>Edit </a:t>
            </a:r>
            <a:r>
              <a:rPr lang="nb-NO" dirty="0" err="1" smtClean="0"/>
              <a:t>this</a:t>
            </a:r>
            <a:r>
              <a:rPr lang="nb-NO" dirty="0" smtClean="0"/>
              <a:t> </a:t>
            </a:r>
            <a:r>
              <a:rPr lang="nb-NO" dirty="0" err="1" smtClean="0"/>
              <a:t>text</a:t>
            </a:r>
            <a:endParaRPr lang="nb-NO" dirty="0"/>
          </a:p>
        </p:txBody>
      </p:sp>
    </p:spTree>
    <p:extLst>
      <p:ext uri="{BB962C8B-B14F-4D97-AF65-F5344CB8AC3E}">
        <p14:creationId xmlns:p14="http://schemas.microsoft.com/office/powerpoint/2010/main" val="397928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1" hasCustomPrompt="1"/>
          </p:nvPr>
        </p:nvSpPr>
        <p:spPr>
          <a:xfrm>
            <a:off x="4224000" y="240000"/>
            <a:ext cx="3744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173702673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1" hasCustomPrompt="1"/>
          </p:nvPr>
        </p:nvSpPr>
        <p:spPr>
          <a:xfrm>
            <a:off x="4224000"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Plassholder for bilde 4"/>
          <p:cNvSpPr>
            <a:spLocks noGrp="1"/>
          </p:cNvSpPr>
          <p:nvPr>
            <p:ph type="pic" sz="quarter" idx="12" hasCustomPrompt="1"/>
          </p:nvPr>
        </p:nvSpPr>
        <p:spPr>
          <a:xfrm>
            <a:off x="8208000"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6" name="Rektangel 5"/>
          <p:cNvSpPr/>
          <p:nvPr userDrawn="1"/>
        </p:nvSpPr>
        <p:spPr>
          <a:xfrm>
            <a:off x="240000" y="3220800"/>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7" name="Rektangel 6"/>
          <p:cNvSpPr/>
          <p:nvPr userDrawn="1"/>
        </p:nvSpPr>
        <p:spPr>
          <a:xfrm>
            <a:off x="4224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8" name="Rektangel 7"/>
          <p:cNvSpPr/>
          <p:nvPr userDrawn="1"/>
        </p:nvSpPr>
        <p:spPr>
          <a:xfrm>
            <a:off x="8208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10" name="Undertittel 2"/>
          <p:cNvSpPr>
            <a:spLocks noGrp="1"/>
          </p:cNvSpPr>
          <p:nvPr>
            <p:ph type="subTitle" idx="1" hasCustomPrompt="1"/>
          </p:nvPr>
        </p:nvSpPr>
        <p:spPr>
          <a:xfrm>
            <a:off x="335360" y="3332990"/>
            <a:ext cx="3551979" cy="2496277"/>
          </a:xfrm>
          <a:prstGeom prst="rect">
            <a:avLst/>
          </a:prstGeom>
          <a:ln>
            <a:noFill/>
          </a:ln>
        </p:spPr>
        <p:txBody>
          <a:bodyPr anchor="ctr" anchorCtr="0"/>
          <a:lstStyle>
            <a:lvl1pPr marL="0" indent="0" algn="ctr">
              <a:buNone/>
              <a:defRPr sz="2133">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
        <p:nvSpPr>
          <p:cNvPr id="17" name="Plassholder for tekst 16"/>
          <p:cNvSpPr>
            <a:spLocks noGrp="1"/>
          </p:cNvSpPr>
          <p:nvPr>
            <p:ph type="body" sz="quarter" idx="13" hasCustomPrompt="1"/>
          </p:nvPr>
        </p:nvSpPr>
        <p:spPr>
          <a:xfrm>
            <a:off x="4368800" y="3333751"/>
            <a:ext cx="3454400" cy="2495549"/>
          </a:xfrm>
          <a:prstGeom prst="rect">
            <a:avLst/>
          </a:prstGeom>
        </p:spPr>
        <p:txBody>
          <a:bodyPr vert="horz" anchor="ctr" anchorCtr="0"/>
          <a:lstStyle>
            <a:lvl1pPr marL="0" indent="0" algn="ctr">
              <a:buNone/>
              <a:defRPr sz="2133"/>
            </a:lvl1pPr>
          </a:lstStyle>
          <a:p>
            <a:pPr lvl="0"/>
            <a:r>
              <a:rPr lang="nb-NO" dirty="0" smtClean="0"/>
              <a:t>Edit </a:t>
            </a:r>
            <a:r>
              <a:rPr lang="nb-NO" dirty="0" err="1" smtClean="0"/>
              <a:t>this</a:t>
            </a:r>
            <a:r>
              <a:rPr lang="nb-NO" dirty="0" smtClean="0"/>
              <a:t> </a:t>
            </a:r>
            <a:r>
              <a:rPr lang="nb-NO" dirty="0" err="1" smtClean="0"/>
              <a:t>text</a:t>
            </a:r>
            <a:endParaRPr lang="nb-NO" dirty="0"/>
          </a:p>
        </p:txBody>
      </p:sp>
      <p:sp>
        <p:nvSpPr>
          <p:cNvPr id="18" name="Plassholder for tekst 16"/>
          <p:cNvSpPr>
            <a:spLocks noGrp="1"/>
          </p:cNvSpPr>
          <p:nvPr>
            <p:ph type="body" sz="quarter" idx="14" hasCustomPrompt="1"/>
          </p:nvPr>
        </p:nvSpPr>
        <p:spPr>
          <a:xfrm>
            <a:off x="8352000" y="3343712"/>
            <a:ext cx="3454400" cy="2495549"/>
          </a:xfrm>
          <a:prstGeom prst="rect">
            <a:avLst/>
          </a:prstGeom>
        </p:spPr>
        <p:txBody>
          <a:bodyPr vert="horz" anchor="ctr" anchorCtr="0"/>
          <a:lstStyle>
            <a:lvl1pPr marL="0" indent="0" algn="ctr">
              <a:buNone/>
              <a:defRPr sz="2133"/>
            </a:lvl1pPr>
          </a:lstStyle>
          <a:p>
            <a:pPr lvl="0"/>
            <a:r>
              <a:rPr lang="nb-NO" dirty="0" smtClean="0"/>
              <a:t>Edit </a:t>
            </a:r>
            <a:r>
              <a:rPr lang="nb-NO" dirty="0" err="1" smtClean="0"/>
              <a:t>this</a:t>
            </a:r>
            <a:r>
              <a:rPr lang="nb-NO" dirty="0" smtClean="0"/>
              <a:t> </a:t>
            </a:r>
            <a:r>
              <a:rPr lang="nb-NO" dirty="0" err="1" smtClean="0"/>
              <a:t>text</a:t>
            </a:r>
            <a:endParaRPr lang="nb-NO" dirty="0"/>
          </a:p>
        </p:txBody>
      </p:sp>
    </p:spTree>
    <p:extLst>
      <p:ext uri="{BB962C8B-B14F-4D97-AF65-F5344CB8AC3E}">
        <p14:creationId xmlns:p14="http://schemas.microsoft.com/office/powerpoint/2010/main" val="31675759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6216000" y="240000"/>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0" hasCustomPrompt="1"/>
          </p:nvPr>
        </p:nvSpPr>
        <p:spPr>
          <a:xfrm>
            <a:off x="239349" y="240000"/>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Plassholder for bilde 4"/>
          <p:cNvSpPr>
            <a:spLocks noGrp="1"/>
          </p:cNvSpPr>
          <p:nvPr>
            <p:ph type="pic" sz="quarter" idx="12" hasCustomPrompt="1"/>
          </p:nvPr>
        </p:nvSpPr>
        <p:spPr>
          <a:xfrm>
            <a:off x="6216000" y="3228823"/>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6" name="Plassholder for bilde 4"/>
          <p:cNvSpPr>
            <a:spLocks noGrp="1"/>
          </p:cNvSpPr>
          <p:nvPr>
            <p:ph type="pic" sz="quarter" idx="13" hasCustomPrompt="1"/>
          </p:nvPr>
        </p:nvSpPr>
        <p:spPr>
          <a:xfrm>
            <a:off x="239349" y="3220800"/>
            <a:ext cx="5736000" cy="2740800"/>
          </a:xfrm>
          <a:prstGeom prst="rect">
            <a:avLst/>
          </a:prstGeom>
        </p:spPr>
        <p:txBody>
          <a:bodyPr>
            <a:normAutofit/>
          </a:bodyPr>
          <a:lstStyle>
            <a:lvl1pPr marL="0" indent="0">
              <a:buNone/>
              <a:defRPr sz="26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1858467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240000" y="240000"/>
            <a:ext cx="11712000" cy="5721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dirty="0">
              <a:ln>
                <a:noFill/>
              </a:ln>
              <a:solidFill>
                <a:prstClr val="white"/>
              </a:solidFill>
              <a:effectLst/>
              <a:uLnTx/>
              <a:uFillTx/>
              <a:latin typeface="Franklin Gothic Book"/>
              <a:ea typeface="+mn-ea"/>
              <a:cs typeface="+mn-cs"/>
            </a:endParaRPr>
          </a:p>
        </p:txBody>
      </p:sp>
      <p:sp>
        <p:nvSpPr>
          <p:cNvPr id="5" name="Tittel 1"/>
          <p:cNvSpPr>
            <a:spLocks noGrp="1"/>
          </p:cNvSpPr>
          <p:nvPr>
            <p:ph type="ctrTitle" hasCustomPrompt="1"/>
          </p:nvPr>
        </p:nvSpPr>
        <p:spPr>
          <a:xfrm>
            <a:off x="914400" y="2398936"/>
            <a:ext cx="10363200" cy="1470025"/>
          </a:xfrm>
          <a:prstGeom prst="rect">
            <a:avLst/>
          </a:prstGeom>
        </p:spPr>
        <p:txBody>
          <a:bodyPr/>
          <a:lstStyle>
            <a:lvl1pPr algn="ctr">
              <a:defRPr>
                <a:solidFill>
                  <a:schemeClr val="bg1"/>
                </a:solidFill>
              </a:defRPr>
            </a:lvl1pPr>
          </a:lstStyle>
          <a:p>
            <a:r>
              <a:rPr lang="nb-NO" dirty="0" smtClean="0"/>
              <a:t>EDIT THIS TEXT</a:t>
            </a:r>
            <a:endParaRPr lang="nb-NO" dirty="0"/>
          </a:p>
        </p:txBody>
      </p:sp>
    </p:spTree>
    <p:extLst>
      <p:ext uri="{BB962C8B-B14F-4D97-AF65-F5344CB8AC3E}">
        <p14:creationId xmlns:p14="http://schemas.microsoft.com/office/powerpoint/2010/main" val="42480034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Plassholder for bilde 4"/>
          <p:cNvSpPr>
            <a:spLocks noGrp="1"/>
          </p:cNvSpPr>
          <p:nvPr>
            <p:ph type="pic" sz="quarter" idx="11" hasCustomPrompt="1"/>
          </p:nvPr>
        </p:nvSpPr>
        <p:spPr>
          <a:xfrm>
            <a:off x="4224000"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5" name="Plassholder for bilde 4"/>
          <p:cNvSpPr>
            <a:spLocks noGrp="1"/>
          </p:cNvSpPr>
          <p:nvPr>
            <p:ph type="pic" sz="quarter" idx="12" hasCustomPrompt="1"/>
          </p:nvPr>
        </p:nvSpPr>
        <p:spPr>
          <a:xfrm>
            <a:off x="8208000" y="2400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6" name="Plassholder for bilde 4"/>
          <p:cNvSpPr>
            <a:spLocks noGrp="1"/>
          </p:cNvSpPr>
          <p:nvPr>
            <p:ph type="pic" sz="quarter" idx="13" hasCustomPrompt="1"/>
          </p:nvPr>
        </p:nvSpPr>
        <p:spPr>
          <a:xfrm>
            <a:off x="239349" y="32208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7" name="Plassholder for bilde 4"/>
          <p:cNvSpPr>
            <a:spLocks noGrp="1"/>
          </p:cNvSpPr>
          <p:nvPr>
            <p:ph type="pic" sz="quarter" idx="14" hasCustomPrompt="1"/>
          </p:nvPr>
        </p:nvSpPr>
        <p:spPr>
          <a:xfrm>
            <a:off x="4224000" y="32208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8" name="Plassholder for bilde 4"/>
          <p:cNvSpPr>
            <a:spLocks noGrp="1"/>
          </p:cNvSpPr>
          <p:nvPr>
            <p:ph type="pic" sz="quarter" idx="15" hasCustomPrompt="1"/>
          </p:nvPr>
        </p:nvSpPr>
        <p:spPr>
          <a:xfrm>
            <a:off x="8208000" y="3220800"/>
            <a:ext cx="3744000" cy="2740800"/>
          </a:xfrm>
          <a:prstGeom prst="rect">
            <a:avLst/>
          </a:prstGeom>
        </p:spPr>
        <p:txBody>
          <a:bodyPr>
            <a:normAutofit/>
          </a:bodyPr>
          <a:lstStyle>
            <a:lvl1pPr marL="0" indent="0">
              <a:buNone/>
              <a:defRPr sz="1867" baseline="0"/>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2804619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Bild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574091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78584"/>
          </a:xfrm>
        </p:spPr>
        <p:txBody>
          <a:bodyPr>
            <a:normAutofit/>
          </a:bodyPr>
          <a:lstStyle>
            <a:lvl1pPr>
              <a:defRPr sz="3200" b="1"/>
            </a:lvl1pPr>
          </a:lstStyle>
          <a:p>
            <a:r>
              <a:rPr lang="en-US" dirty="0" smtClean="0"/>
              <a:t>Click to edit Master title style</a:t>
            </a:r>
            <a:endParaRPr lang="en-US" dirty="0"/>
          </a:p>
        </p:txBody>
      </p:sp>
      <p:sp>
        <p:nvSpPr>
          <p:cNvPr id="3" name="Content Placeholder 2"/>
          <p:cNvSpPr>
            <a:spLocks noGrp="1"/>
          </p:cNvSpPr>
          <p:nvPr>
            <p:ph idx="1"/>
          </p:nvPr>
        </p:nvSpPr>
        <p:spPr>
          <a:xfrm>
            <a:off x="838200" y="1126836"/>
            <a:ext cx="10515600" cy="5050127"/>
          </a:xfrm>
        </p:spPr>
        <p:txBody>
          <a:bodyPr/>
          <a:lstStyle>
            <a:lvl1pPr marL="228600" indent="-228600">
              <a:buFont typeface="Wingdings" panose="05000000000000000000" pitchFamily="2" charset="2"/>
              <a:buChar char="§"/>
              <a:defRPr/>
            </a:lvl1pPr>
            <a:lvl2pPr marL="685800" indent="-228600">
              <a:buFont typeface="Wingdings" panose="05000000000000000000" pitchFamily="2" charset="2"/>
              <a:buChar char="§"/>
              <a:defRPr/>
            </a:lvl2pPr>
            <a:lvl3pPr marL="1143000" indent="-228600">
              <a:buFont typeface="Wingdings" panose="05000000000000000000" pitchFamily="2" charset="2"/>
              <a:buChar char="§"/>
              <a:defRPr/>
            </a:lvl3pPr>
            <a:lvl4pPr marL="1600200" indent="-228600">
              <a:buFont typeface="Wingdings" panose="05000000000000000000" pitchFamily="2" charset="2"/>
              <a:buChar char="§"/>
              <a:defRPr/>
            </a:lvl4pPr>
            <a:lvl5pPr marL="2057400" indent="-228600">
              <a:buFont typeface="Wingdings" panose="05000000000000000000" pitchFamily="2" charset="2"/>
              <a:buChar cha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836FB75-8636-46C6-AE60-B84354AD900A}" type="datetimeFigureOut">
              <a:rPr lang="en-US" smtClean="0"/>
              <a:t>6/26/2018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427EC0-23BB-4F41-93BA-CC9D2F255E8A}" type="slidenum">
              <a:rPr lang="en-US" smtClean="0"/>
              <a:t>‹#›</a:t>
            </a:fld>
            <a:endParaRPr lang="en-US"/>
          </a:p>
        </p:txBody>
      </p:sp>
    </p:spTree>
    <p:extLst>
      <p:ext uri="{BB962C8B-B14F-4D97-AF65-F5344CB8AC3E}">
        <p14:creationId xmlns:p14="http://schemas.microsoft.com/office/powerpoint/2010/main" val="21808187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36FB75-8636-46C6-AE60-B84354AD900A}" type="datetimeFigureOut">
              <a:rPr lang="en-US" smtClean="0"/>
              <a:t>6/26/2018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427EC0-23BB-4F41-93BA-CC9D2F255E8A}" type="slidenum">
              <a:rPr lang="en-US" smtClean="0"/>
              <a:t>‹#›</a:t>
            </a:fld>
            <a:endParaRPr lang="en-US"/>
          </a:p>
        </p:txBody>
      </p:sp>
      <p:cxnSp>
        <p:nvCxnSpPr>
          <p:cNvPr id="5" name="Straight Connector 4"/>
          <p:cNvCxnSpPr/>
          <p:nvPr userDrawn="1"/>
        </p:nvCxnSpPr>
        <p:spPr>
          <a:xfrm>
            <a:off x="0" y="0"/>
            <a:ext cx="12192000" cy="68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flipV="1">
            <a:off x="-28902" y="-127819"/>
            <a:ext cx="12408310" cy="6985819"/>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6047432" y="0"/>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4388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dirty="0">
              <a:ln>
                <a:noFill/>
              </a:ln>
              <a:solidFill>
                <a:prstClr val="white"/>
              </a:solidFill>
              <a:effectLst/>
              <a:uLnTx/>
              <a:uFillTx/>
              <a:latin typeface="Franklin Gothic Book"/>
              <a:ea typeface="+mn-ea"/>
              <a:cs typeface="+mn-cs"/>
            </a:endParaRPr>
          </a:p>
        </p:txBody>
      </p:sp>
      <p:sp>
        <p:nvSpPr>
          <p:cNvPr id="2" name="Tittel 1"/>
          <p:cNvSpPr>
            <a:spLocks noGrp="1"/>
          </p:cNvSpPr>
          <p:nvPr>
            <p:ph type="title" hasCustomPrompt="1"/>
          </p:nvPr>
        </p:nvSpPr>
        <p:spPr>
          <a:xfrm>
            <a:off x="609600" y="443119"/>
            <a:ext cx="10972800" cy="702287"/>
          </a:xfrm>
          <a:prstGeom prst="rect">
            <a:avLst/>
          </a:prstGeom>
        </p:spPr>
        <p:txBody>
          <a:bodyPr vert="horz"/>
          <a:lstStyle>
            <a:lvl1pPr algn="l">
              <a:defRPr sz="3200"/>
            </a:lvl1pPr>
          </a:lstStyle>
          <a:p>
            <a:r>
              <a:rPr lang="nb-NO" dirty="0" smtClean="0"/>
              <a:t>Edit </a:t>
            </a:r>
            <a:r>
              <a:rPr lang="nb-NO" dirty="0" err="1" smtClean="0"/>
              <a:t>this</a:t>
            </a:r>
            <a:r>
              <a:rPr lang="nb-NO" dirty="0" smtClean="0"/>
              <a:t> </a:t>
            </a:r>
            <a:r>
              <a:rPr lang="nb-NO" dirty="0" err="1" smtClean="0"/>
              <a:t>text</a:t>
            </a:r>
            <a:endParaRPr lang="nb-NO" dirty="0"/>
          </a:p>
        </p:txBody>
      </p:sp>
      <p:sp>
        <p:nvSpPr>
          <p:cNvPr id="7" name="Undertittel 2"/>
          <p:cNvSpPr>
            <a:spLocks noGrp="1"/>
          </p:cNvSpPr>
          <p:nvPr>
            <p:ph type="subTitle" idx="1" hasCustomPrompt="1"/>
          </p:nvPr>
        </p:nvSpPr>
        <p:spPr>
          <a:xfrm>
            <a:off x="623592" y="1232035"/>
            <a:ext cx="10958807" cy="4366334"/>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32184576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333622" y="249625"/>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dirty="0">
              <a:ln>
                <a:noFill/>
              </a:ln>
              <a:solidFill>
                <a:prstClr val="white"/>
              </a:solidFill>
              <a:effectLst/>
              <a:uLnTx/>
              <a:uFillTx/>
              <a:latin typeface="Franklin Gothic Book"/>
              <a:ea typeface="+mn-ea"/>
              <a:cs typeface="+mn-cs"/>
            </a:endParaRPr>
          </a:p>
        </p:txBody>
      </p:sp>
      <p:sp>
        <p:nvSpPr>
          <p:cNvPr id="2" name="Tittel 1"/>
          <p:cNvSpPr>
            <a:spLocks noGrp="1"/>
          </p:cNvSpPr>
          <p:nvPr>
            <p:ph type="title" hasCustomPrompt="1"/>
          </p:nvPr>
        </p:nvSpPr>
        <p:spPr>
          <a:xfrm>
            <a:off x="609600" y="443119"/>
            <a:ext cx="10972800" cy="644536"/>
          </a:xfrm>
          <a:prstGeom prst="rect">
            <a:avLst/>
          </a:prstGeom>
        </p:spPr>
        <p:txBody>
          <a:bodyPr vert="horz"/>
          <a:lstStyle>
            <a:lvl1pPr algn="l">
              <a:defRPr sz="3200"/>
            </a:lvl1pPr>
          </a:lstStyle>
          <a:p>
            <a:r>
              <a:rPr lang="nb-NO" dirty="0" smtClean="0"/>
              <a:t>Edit </a:t>
            </a:r>
            <a:r>
              <a:rPr lang="nb-NO" dirty="0" err="1" smtClean="0"/>
              <a:t>this</a:t>
            </a:r>
            <a:r>
              <a:rPr lang="nb-NO" dirty="0" smtClean="0"/>
              <a:t> </a:t>
            </a:r>
            <a:r>
              <a:rPr lang="nb-NO" dirty="0" err="1" smtClean="0"/>
              <a:t>text</a:t>
            </a:r>
            <a:endParaRPr lang="nb-NO" dirty="0"/>
          </a:p>
        </p:txBody>
      </p:sp>
      <p:sp>
        <p:nvSpPr>
          <p:cNvPr id="7" name="Undertittel 2"/>
          <p:cNvSpPr>
            <a:spLocks noGrp="1"/>
          </p:cNvSpPr>
          <p:nvPr>
            <p:ph type="subTitle" idx="1" hasCustomPrompt="1"/>
          </p:nvPr>
        </p:nvSpPr>
        <p:spPr>
          <a:xfrm>
            <a:off x="623593" y="1281149"/>
            <a:ext cx="10958807" cy="4480849"/>
          </a:xfrm>
          <a:prstGeom prst="rect">
            <a:avLst/>
          </a:prstGeom>
        </p:spPr>
        <p:txBody>
          <a:bodyPr/>
          <a:lstStyle>
            <a:lvl1pPr marL="457189" marR="0" indent="-457189" algn="l" defTabSz="609585" rtl="0" eaLnBrk="1" fontAlgn="auto" latinLnBrk="0" hangingPunct="1">
              <a:lnSpc>
                <a:spcPct val="100000"/>
              </a:lnSpc>
              <a:spcBef>
                <a:spcPct val="20000"/>
              </a:spcBef>
              <a:spcAft>
                <a:spcPts val="0"/>
              </a:spcAft>
              <a:buClrTx/>
              <a:buSzTx/>
              <a:buFont typeface="Arial"/>
              <a:buChar char="•"/>
              <a:tabLst/>
              <a:defRPr sz="320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a:p>
            <a:r>
              <a:rPr lang="nb-NO" dirty="0" smtClean="0"/>
              <a:t>And </a:t>
            </a:r>
            <a:r>
              <a:rPr lang="nb-NO" dirty="0" err="1" smtClean="0"/>
              <a:t>edit</a:t>
            </a:r>
            <a:r>
              <a:rPr lang="nb-NO" dirty="0" smtClean="0"/>
              <a:t> </a:t>
            </a:r>
            <a:r>
              <a:rPr lang="nb-NO" dirty="0" err="1" smtClean="0"/>
              <a:t>this</a:t>
            </a:r>
            <a:r>
              <a:rPr lang="nb-NO" dirty="0" smtClean="0"/>
              <a:t> </a:t>
            </a:r>
            <a:r>
              <a:rPr lang="nb-NO" dirty="0" err="1" smtClean="0"/>
              <a:t>text</a:t>
            </a:r>
            <a:r>
              <a:rPr lang="nb-NO" dirty="0" smtClean="0"/>
              <a:t> </a:t>
            </a:r>
            <a:r>
              <a:rPr lang="nb-NO" dirty="0" err="1" smtClean="0"/>
              <a:t>too</a:t>
            </a:r>
            <a:endParaRPr lang="nb-NO" dirty="0" smtClean="0"/>
          </a:p>
          <a:p>
            <a:r>
              <a:rPr lang="nb-NO" dirty="0" smtClean="0"/>
              <a:t>This </a:t>
            </a:r>
            <a:r>
              <a:rPr lang="nb-NO" dirty="0" err="1" smtClean="0"/>
              <a:t>text</a:t>
            </a:r>
            <a:r>
              <a:rPr lang="nb-NO" dirty="0" smtClean="0"/>
              <a:t> </a:t>
            </a:r>
            <a:r>
              <a:rPr lang="nb-NO" dirty="0" err="1" smtClean="0"/>
              <a:t>should</a:t>
            </a:r>
            <a:r>
              <a:rPr lang="nb-NO" dirty="0" smtClean="0"/>
              <a:t> be </a:t>
            </a:r>
            <a:r>
              <a:rPr lang="nb-NO" dirty="0" err="1" smtClean="0"/>
              <a:t>edited</a:t>
            </a:r>
            <a:endParaRPr lang="nb-NO" dirty="0" smtClean="0"/>
          </a:p>
          <a:p>
            <a:endParaRPr lang="nb-NO" dirty="0" smtClean="0"/>
          </a:p>
          <a:p>
            <a:endParaRPr lang="nb-NO" dirty="0" smtClean="0"/>
          </a:p>
        </p:txBody>
      </p:sp>
    </p:spTree>
    <p:extLst>
      <p:ext uri="{BB962C8B-B14F-4D97-AF65-F5344CB8AC3E}">
        <p14:creationId xmlns:p14="http://schemas.microsoft.com/office/powerpoint/2010/main" val="3091426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240000" y="240000"/>
            <a:ext cx="11712651"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dirty="0">
              <a:ln>
                <a:noFill/>
              </a:ln>
              <a:solidFill>
                <a:prstClr val="white"/>
              </a:solidFill>
              <a:effectLst/>
              <a:uLnTx/>
              <a:uFillTx/>
              <a:latin typeface="Franklin Gothic Book"/>
              <a:ea typeface="+mn-ea"/>
              <a:cs typeface="+mn-cs"/>
            </a:endParaRPr>
          </a:p>
        </p:txBody>
      </p:sp>
      <p:sp>
        <p:nvSpPr>
          <p:cNvPr id="5" name="Undertittel 2"/>
          <p:cNvSpPr>
            <a:spLocks noGrp="1"/>
          </p:cNvSpPr>
          <p:nvPr>
            <p:ph type="subTitle" idx="1" hasCustomPrompt="1"/>
          </p:nvPr>
        </p:nvSpPr>
        <p:spPr>
          <a:xfrm>
            <a:off x="431371" y="683570"/>
            <a:ext cx="11329259"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3883093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240000" y="240000"/>
            <a:ext cx="11712000" cy="5721600"/>
          </a:xfrm>
          <a:prstGeom prst="rect">
            <a:avLst/>
          </a:prstGeom>
        </p:spPr>
        <p:txBody>
          <a:bodyPr/>
          <a:lstStyle>
            <a:lvl1pPr marL="0" indent="0">
              <a:buNone/>
              <a:defRPr sz="3733" baseline="0">
                <a:solidFill>
                  <a:schemeClr val="tx2"/>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Tree>
    <p:extLst>
      <p:ext uri="{BB962C8B-B14F-4D97-AF65-F5344CB8AC3E}">
        <p14:creationId xmlns:p14="http://schemas.microsoft.com/office/powerpoint/2010/main" val="13475277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240000" y="240000"/>
            <a:ext cx="11712000" cy="5721600"/>
          </a:xfrm>
          <a:prstGeom prst="rect">
            <a:avLst/>
          </a:prstGeom>
        </p:spPr>
        <p:txBody>
          <a:bodyPr vert="horz"/>
          <a:lstStyle>
            <a:lvl1pPr marL="0" indent="0">
              <a:buNone/>
              <a:defRPr sz="3733">
                <a:solidFill>
                  <a:schemeClr val="tx1">
                    <a:lumMod val="50000"/>
                    <a:lumOff val="50000"/>
                  </a:schemeClr>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video.</a:t>
            </a:r>
            <a:endParaRPr lang="nb-NO" dirty="0"/>
          </a:p>
        </p:txBody>
      </p:sp>
    </p:spTree>
    <p:extLst>
      <p:ext uri="{BB962C8B-B14F-4D97-AF65-F5344CB8AC3E}">
        <p14:creationId xmlns:p14="http://schemas.microsoft.com/office/powerpoint/2010/main" val="34236534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40000" y="240000"/>
            <a:ext cx="11712000" cy="5721600"/>
          </a:xfrm>
          <a:prstGeom prst="rect">
            <a:avLst/>
          </a:prstGeom>
        </p:spPr>
        <p:txBody>
          <a:bodyPr/>
          <a:lstStyle>
            <a:lvl1pPr marL="0" indent="0">
              <a:buNone/>
              <a:defRPr sz="3733" baseline="0">
                <a:solidFill>
                  <a:srgbClr val="808080"/>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2" name="Tittel 1"/>
          <p:cNvSpPr>
            <a:spLocks noGrp="1"/>
          </p:cNvSpPr>
          <p:nvPr>
            <p:ph type="title" hasCustomPrompt="1"/>
          </p:nvPr>
        </p:nvSpPr>
        <p:spPr>
          <a:xfrm>
            <a:off x="3119669" y="3909053"/>
            <a:ext cx="6048672" cy="114300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dirty="0" smtClean="0"/>
              <a:t>Edit </a:t>
            </a:r>
            <a:r>
              <a:rPr lang="nb-NO" dirty="0" err="1" smtClean="0"/>
              <a:t>this</a:t>
            </a:r>
            <a:r>
              <a:rPr lang="nb-NO" dirty="0" smtClean="0"/>
              <a:t> </a:t>
            </a:r>
            <a:r>
              <a:rPr lang="nb-NO" dirty="0" err="1" smtClean="0"/>
              <a:t>text</a:t>
            </a:r>
            <a:endParaRPr lang="nb-NO" dirty="0"/>
          </a:p>
        </p:txBody>
      </p:sp>
    </p:spTree>
    <p:extLst>
      <p:ext uri="{BB962C8B-B14F-4D97-AF65-F5344CB8AC3E}">
        <p14:creationId xmlns:p14="http://schemas.microsoft.com/office/powerpoint/2010/main" val="3526247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224000" y="240000"/>
            <a:ext cx="7728000" cy="5721600"/>
          </a:xfrm>
          <a:prstGeom prst="rect">
            <a:avLst/>
          </a:prstGeom>
        </p:spPr>
        <p:txBody>
          <a:bodyPr>
            <a:normAutofit/>
          </a:bodyPr>
          <a:lstStyle>
            <a:lvl1pPr marL="0" indent="0">
              <a:buNone/>
              <a:defRPr sz="2133" baseline="0">
                <a:solidFill>
                  <a:srgbClr val="808080"/>
                </a:solidFill>
              </a:defRPr>
            </a:lvl1pPr>
          </a:lstStyle>
          <a:p>
            <a:r>
              <a:rPr lang="nb-NO" dirty="0" err="1" smtClean="0"/>
              <a:t>Click</a:t>
            </a:r>
            <a:r>
              <a:rPr lang="nb-NO" dirty="0" smtClean="0"/>
              <a:t> </a:t>
            </a:r>
            <a:r>
              <a:rPr lang="nb-NO" dirty="0" err="1" smtClean="0"/>
              <a:t>icon</a:t>
            </a:r>
            <a:r>
              <a:rPr lang="nb-NO" dirty="0" smtClean="0"/>
              <a:t> to </a:t>
            </a:r>
            <a:r>
              <a:rPr lang="nb-NO" dirty="0" err="1" smtClean="0"/>
              <a:t>insert</a:t>
            </a:r>
            <a:r>
              <a:rPr lang="nb-NO" dirty="0" smtClean="0"/>
              <a:t> image</a:t>
            </a:r>
            <a:endParaRPr lang="nb-NO" dirty="0"/>
          </a:p>
        </p:txBody>
      </p:sp>
      <p:sp>
        <p:nvSpPr>
          <p:cNvPr id="4" name="Rektangel 3"/>
          <p:cNvSpPr/>
          <p:nvPr userDrawn="1"/>
        </p:nvSpPr>
        <p:spPr>
          <a:xfrm>
            <a:off x="240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b-NO" sz="24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6" name="Undertittel 2"/>
          <p:cNvSpPr>
            <a:spLocks noGrp="1"/>
          </p:cNvSpPr>
          <p:nvPr>
            <p:ph type="subTitle" idx="1" hasCustomPrompt="1"/>
          </p:nvPr>
        </p:nvSpPr>
        <p:spPr>
          <a:xfrm>
            <a:off x="431371"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dirty="0" smtClean="0"/>
              <a:t>Edit </a:t>
            </a:r>
            <a:r>
              <a:rPr lang="nb-NO" dirty="0" err="1" smtClean="0"/>
              <a:t>this</a:t>
            </a:r>
            <a:r>
              <a:rPr lang="nb-NO" dirty="0" smtClean="0"/>
              <a:t> </a:t>
            </a:r>
            <a:r>
              <a:rPr lang="nb-NO" dirty="0" err="1" smtClean="0"/>
              <a:t>text</a:t>
            </a:r>
            <a:endParaRPr lang="nb-NO" dirty="0" smtClean="0"/>
          </a:p>
        </p:txBody>
      </p:sp>
    </p:spTree>
    <p:extLst>
      <p:ext uri="{BB962C8B-B14F-4D97-AF65-F5344CB8AC3E}">
        <p14:creationId xmlns:p14="http://schemas.microsoft.com/office/powerpoint/2010/main" val="3282369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Bilde 2" descr="logostripe.pdf"/>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0" y="6191250"/>
            <a:ext cx="12192000" cy="666751"/>
          </a:xfrm>
          <a:prstGeom prst="rect">
            <a:avLst/>
          </a:prstGeom>
        </p:spPr>
      </p:pic>
    </p:spTree>
    <p:extLst>
      <p:ext uri="{BB962C8B-B14F-4D97-AF65-F5344CB8AC3E}">
        <p14:creationId xmlns:p14="http://schemas.microsoft.com/office/powerpoint/2010/main" val="96963514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71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711" r:id="rId22"/>
    <p:sldLayoutId id="2147483712" r:id="rId23"/>
  </p:sldLayoutIdLst>
  <p:timing>
    <p:tnLst>
      <p:par>
        <p:cTn id="1" dur="indefinite" restart="never" nodeType="tmRoot"/>
      </p:par>
    </p:tnLst>
  </p:timing>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nb-NO"/>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youtube.com/watch?v=V08DZytvjXg" TargetMode="Externa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6.xml"/><Relationship Id="rId5" Type="http://schemas.openxmlformats.org/officeDocument/2006/relationships/image" Target="../media/image23.pn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29.jpg"/></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youtube.com/watch?v=ZNUQ36xH9II&amp;t=3s" TargetMode="Externa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38.emf"/><Relationship Id="rId4" Type="http://schemas.openxmlformats.org/officeDocument/2006/relationships/image" Target="../media/image37.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52.jp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4.jpg"/><Relationship Id="rId1" Type="http://schemas.openxmlformats.org/officeDocument/2006/relationships/slideLayout" Target="../slideLayouts/slideLayout19.xml"/><Relationship Id="rId4" Type="http://schemas.openxmlformats.org/officeDocument/2006/relationships/image" Target="../media/image57.jp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8.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914400" y="1360370"/>
            <a:ext cx="10363200" cy="2344962"/>
          </a:xfrm>
        </p:spPr>
        <p:txBody>
          <a:bodyPr/>
          <a:lstStyle/>
          <a:p>
            <a:r>
              <a:rPr lang="en-US" sz="4400" b="1" dirty="0" smtClean="0"/>
              <a:t/>
            </a:r>
            <a:br>
              <a:rPr lang="en-US" sz="4400" b="1" dirty="0" smtClean="0"/>
            </a:br>
            <a:r>
              <a:rPr lang="en-US" sz="4400" b="1" dirty="0" smtClean="0"/>
              <a:t>Shelter </a:t>
            </a:r>
            <a:r>
              <a:rPr lang="en-US" sz="4400" b="1" dirty="0"/>
              <a:t>Market </a:t>
            </a:r>
            <a:r>
              <a:rPr lang="en-US" sz="4400" b="1" dirty="0" smtClean="0"/>
              <a:t>Assessment</a:t>
            </a:r>
            <a:r>
              <a:rPr lang="en-US" sz="4400" dirty="0" smtClean="0"/>
              <a:t>s</a:t>
            </a:r>
            <a:br>
              <a:rPr lang="en-US" sz="4400" dirty="0" smtClean="0"/>
            </a:br>
            <a:r>
              <a:rPr lang="en-US" sz="4400" dirty="0" smtClean="0"/>
              <a:t/>
            </a:r>
            <a:br>
              <a:rPr lang="en-US" sz="4400" dirty="0" smtClean="0"/>
            </a:br>
            <a:r>
              <a:rPr lang="en-US" sz="2400" dirty="0" smtClean="0"/>
              <a:t>Miriam </a:t>
            </a:r>
            <a:r>
              <a:rPr lang="en-US" sz="2400" dirty="0"/>
              <a:t>Lopez, Shelter Advisor, NRC Afghanistan, </a:t>
            </a:r>
            <a:br>
              <a:rPr lang="en-US" sz="2400" dirty="0"/>
            </a:br>
            <a:r>
              <a:rPr lang="en-US" sz="2400" dirty="0" smtClean="0"/>
              <a:t>May </a:t>
            </a:r>
            <a:r>
              <a:rPr lang="en-US" sz="2400" dirty="0"/>
              <a:t>2018, </a:t>
            </a:r>
            <a:r>
              <a:rPr lang="en-US" sz="2400" dirty="0" smtClean="0"/>
              <a:t>Jalalabad</a:t>
            </a:r>
            <a:endParaRPr lang="en-US" sz="2400" dirty="0"/>
          </a:p>
        </p:txBody>
      </p:sp>
    </p:spTree>
    <p:extLst>
      <p:ext uri="{BB962C8B-B14F-4D97-AF65-F5344CB8AC3E}">
        <p14:creationId xmlns:p14="http://schemas.microsoft.com/office/powerpoint/2010/main" val="4872442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p:sp>
      <p:sp>
        <p:nvSpPr>
          <p:cNvPr id="3" name="Content Placeholder 2"/>
          <p:cNvSpPr>
            <a:spLocks noGrp="1"/>
          </p:cNvSpPr>
          <p:nvPr>
            <p:ph type="body" sz="quarter" idx="13"/>
          </p:nvPr>
        </p:nvSpPr>
        <p:spPr>
          <a:xfrm>
            <a:off x="239349" y="3759200"/>
            <a:ext cx="5736000" cy="2070100"/>
          </a:xfrm>
        </p:spPr>
        <p:txBody>
          <a:bodyPr>
            <a:normAutofit/>
          </a:bodyPr>
          <a:lstStyle/>
          <a:p>
            <a:r>
              <a:rPr lang="en-US" sz="2400" dirty="0" smtClean="0"/>
              <a:t>Clearly for shelter, </a:t>
            </a:r>
            <a:r>
              <a:rPr lang="en-US" sz="2400" b="1" dirty="0" smtClean="0"/>
              <a:t>cash alone                              is </a:t>
            </a:r>
            <a:r>
              <a:rPr lang="en-US" sz="2400" b="1" i="1" u="sng" dirty="0" smtClean="0"/>
              <a:t>not</a:t>
            </a:r>
            <a:r>
              <a:rPr lang="en-US" sz="2400" b="1" dirty="0" smtClean="0"/>
              <a:t> enough. </a:t>
            </a:r>
            <a:endParaRPr lang="en-US" sz="2400" dirty="0" smtClean="0"/>
          </a:p>
          <a:p>
            <a:endParaRPr lang="en-US" dirty="0"/>
          </a:p>
        </p:txBody>
      </p:sp>
      <p:sp>
        <p:nvSpPr>
          <p:cNvPr id="15" name="Text Placeholder 14"/>
          <p:cNvSpPr>
            <a:spLocks noGrp="1"/>
          </p:cNvSpPr>
          <p:nvPr>
            <p:ph type="body" sz="quarter" idx="14"/>
          </p:nvPr>
        </p:nvSpPr>
        <p:spPr/>
        <p:txBody>
          <a:bodyPr/>
          <a:lstStyle/>
          <a:p>
            <a:r>
              <a:rPr lang="en-US" sz="2400" dirty="0"/>
              <a:t>Appropriate technical support and training is needed to complement cash grants. </a:t>
            </a:r>
          </a:p>
        </p:txBody>
      </p:sp>
      <p:sp>
        <p:nvSpPr>
          <p:cNvPr id="10" name="Title 1"/>
          <p:cNvSpPr>
            <a:spLocks noGrp="1"/>
          </p:cNvSpPr>
          <p:nvPr>
            <p:ph type="title" idx="4294967295"/>
          </p:nvPr>
        </p:nvSpPr>
        <p:spPr>
          <a:xfrm>
            <a:off x="7066544" y="339725"/>
            <a:ext cx="4223756" cy="677863"/>
          </a:xfrm>
        </p:spPr>
        <p:txBody>
          <a:bodyPr/>
          <a:lstStyle/>
          <a:p>
            <a:r>
              <a:rPr lang="en-US" sz="4000" dirty="0" smtClean="0"/>
              <a:t>Lessons learned through international experience</a:t>
            </a:r>
            <a:endParaRPr lang="en-US" sz="40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4002"/>
          <a:stretch/>
        </p:blipFill>
        <p:spPr>
          <a:xfrm>
            <a:off x="239349" y="240000"/>
            <a:ext cx="5811844" cy="2808000"/>
          </a:xfrm>
          <a:prstGeom prst="rect">
            <a:avLst/>
          </a:prstGeom>
        </p:spPr>
      </p:pic>
    </p:spTree>
    <p:extLst>
      <p:ext uri="{BB962C8B-B14F-4D97-AF65-F5344CB8AC3E}">
        <p14:creationId xmlns:p14="http://schemas.microsoft.com/office/powerpoint/2010/main" val="4254492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2"/>
          </p:nvPr>
        </p:nvSpPr>
        <p:spPr/>
      </p:sp>
      <p:sp>
        <p:nvSpPr>
          <p:cNvPr id="3" name="Content Placeholder 2"/>
          <p:cNvSpPr>
            <a:spLocks noGrp="1"/>
          </p:cNvSpPr>
          <p:nvPr>
            <p:ph type="subTitle" idx="1"/>
          </p:nvPr>
        </p:nvSpPr>
        <p:spPr/>
        <p:txBody>
          <a:bodyPr>
            <a:normAutofit/>
          </a:bodyPr>
          <a:lstStyle/>
          <a:p>
            <a:pPr marL="457200" indent="-457200">
              <a:buFont typeface="Wingdings" panose="05000000000000000000" pitchFamily="2" charset="2"/>
              <a:buChar char="§"/>
            </a:pPr>
            <a:r>
              <a:rPr lang="en-US" sz="2800" dirty="0"/>
              <a:t>The tools that are commonly used for market assessment focus on commodities</a:t>
            </a:r>
            <a:r>
              <a:rPr lang="en-US" sz="2800" dirty="0" smtClean="0"/>
              <a:t>.</a:t>
            </a:r>
          </a:p>
          <a:p>
            <a:r>
              <a:rPr lang="en-US" sz="2800" dirty="0" smtClean="0"/>
              <a:t> </a:t>
            </a:r>
            <a:endParaRPr lang="en-US" sz="2800" dirty="0"/>
          </a:p>
          <a:p>
            <a:pPr marL="457200" indent="-457200">
              <a:buFont typeface="Wingdings" panose="05000000000000000000" pitchFamily="2" charset="2"/>
              <a:buChar char="§"/>
            </a:pPr>
            <a:r>
              <a:rPr lang="en-US" sz="2800" dirty="0"/>
              <a:t>They do not cover the service markets, which are of interest in sectors such as shelter (rental markets, construction </a:t>
            </a:r>
            <a:r>
              <a:rPr lang="en-US" sz="2800" dirty="0" err="1"/>
              <a:t>labour</a:t>
            </a:r>
            <a:r>
              <a:rPr lang="en-US" sz="2800" dirty="0"/>
              <a:t> markets), </a:t>
            </a:r>
            <a:r>
              <a:rPr lang="en-US" sz="2800" dirty="0" smtClean="0"/>
              <a:t>WASH </a:t>
            </a:r>
            <a:r>
              <a:rPr lang="en-US" sz="2800" dirty="0"/>
              <a:t>(water markets) and education. </a:t>
            </a:r>
          </a:p>
        </p:txBody>
      </p:sp>
      <p:pic>
        <p:nvPicPr>
          <p:cNvPr id="5" name="Picture 4"/>
          <p:cNvPicPr>
            <a:picLocks noChangeAspect="1"/>
          </p:cNvPicPr>
          <p:nvPr/>
        </p:nvPicPr>
        <p:blipFill rotWithShape="1">
          <a:blip r:embed="rId2"/>
          <a:srcRect b="740"/>
          <a:stretch/>
        </p:blipFill>
        <p:spPr>
          <a:xfrm>
            <a:off x="8238932" y="344904"/>
            <a:ext cx="3713067" cy="5268496"/>
          </a:xfrm>
          <a:prstGeom prst="rect">
            <a:avLst/>
          </a:prstGeom>
        </p:spPr>
      </p:pic>
    </p:spTree>
    <p:extLst>
      <p:ext uri="{BB962C8B-B14F-4D97-AF65-F5344CB8AC3E}">
        <p14:creationId xmlns:p14="http://schemas.microsoft.com/office/powerpoint/2010/main" val="345086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060" y="319315"/>
            <a:ext cx="12013019" cy="1052285"/>
          </a:xfrm>
        </p:spPr>
        <p:txBody>
          <a:bodyPr/>
          <a:lstStyle/>
          <a:p>
            <a:pPr marL="0" indent="0" algn="ctr">
              <a:buNone/>
            </a:pPr>
            <a:r>
              <a:rPr lang="en-US" dirty="0" smtClean="0"/>
              <a:t>10 things you should know about cash transfers </a:t>
            </a:r>
          </a:p>
          <a:p>
            <a:pPr marL="0" indent="0" algn="ctr">
              <a:buNone/>
            </a:pPr>
            <a:r>
              <a:rPr lang="en-US" sz="1600" dirty="0">
                <a:hlinkClick r:id="rId2"/>
              </a:rPr>
              <a:t>https://www.youtube.com/watch?v=V08DZytvjXg</a:t>
            </a:r>
            <a:endParaRPr lang="en-US" sz="1600" dirty="0"/>
          </a:p>
        </p:txBody>
      </p:sp>
      <p:pic>
        <p:nvPicPr>
          <p:cNvPr id="4" name="Picture 3"/>
          <p:cNvPicPr>
            <a:picLocks noChangeAspect="1"/>
          </p:cNvPicPr>
          <p:nvPr/>
        </p:nvPicPr>
        <p:blipFill rotWithShape="1">
          <a:blip r:embed="rId3"/>
          <a:srcRect l="6366" t="17965" r="41439" b="17383"/>
          <a:stretch/>
        </p:blipFill>
        <p:spPr>
          <a:xfrm>
            <a:off x="2761820" y="1371599"/>
            <a:ext cx="6668361" cy="4646127"/>
          </a:xfrm>
          <a:prstGeom prst="rect">
            <a:avLst/>
          </a:prstGeom>
        </p:spPr>
      </p:pic>
    </p:spTree>
    <p:extLst>
      <p:ext uri="{BB962C8B-B14F-4D97-AF65-F5344CB8AC3E}">
        <p14:creationId xmlns:p14="http://schemas.microsoft.com/office/powerpoint/2010/main" val="3199280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pic>
        <p:nvPicPr>
          <p:cNvPr id="5" name="Picture Placeholder 4"/>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2708" t="14070" r="12563" b="19772"/>
          <a:stretch/>
        </p:blipFill>
        <p:spPr>
          <a:xfrm>
            <a:off x="457200" y="240000"/>
            <a:ext cx="5397500" cy="2740800"/>
          </a:xfrm>
        </p:spPr>
      </p:pic>
      <p:sp>
        <p:nvSpPr>
          <p:cNvPr id="4" name="Text Placeholder 3"/>
          <p:cNvSpPr>
            <a:spLocks noGrp="1"/>
          </p:cNvSpPr>
          <p:nvPr>
            <p:ph type="body" sz="quarter" idx="13"/>
          </p:nvPr>
        </p:nvSpPr>
        <p:spPr>
          <a:xfrm>
            <a:off x="431371" y="3341807"/>
            <a:ext cx="5376597" cy="2495549"/>
          </a:xfrm>
        </p:spPr>
        <p:txBody>
          <a:bodyPr/>
          <a:lstStyle/>
          <a:p>
            <a:r>
              <a:rPr lang="en-US" sz="2400" dirty="0" smtClean="0"/>
              <a:t>In kind assistance… </a:t>
            </a:r>
          </a:p>
          <a:p>
            <a:r>
              <a:rPr lang="en-US" sz="2400" dirty="0" smtClean="0"/>
              <a:t>What’s not </a:t>
            </a:r>
            <a:r>
              <a:rPr lang="en-US" sz="2400" i="1" dirty="0" smtClean="0"/>
              <a:t>“kind”</a:t>
            </a:r>
            <a:r>
              <a:rPr lang="en-US" sz="2400" dirty="0" smtClean="0"/>
              <a:t> in this picture?</a:t>
            </a:r>
            <a:endParaRPr lang="en-US" sz="2400" dirty="0"/>
          </a:p>
        </p:txBody>
      </p:sp>
      <p:sp>
        <p:nvSpPr>
          <p:cNvPr id="6" name="Text Placeholder 5"/>
          <p:cNvSpPr>
            <a:spLocks noGrp="1"/>
          </p:cNvSpPr>
          <p:nvPr>
            <p:ph type="body" sz="quarter" idx="14"/>
          </p:nvPr>
        </p:nvSpPr>
        <p:spPr/>
        <p:txBody>
          <a:bodyPr/>
          <a:lstStyle/>
          <a:p>
            <a:r>
              <a:rPr lang="en-US" sz="2400" dirty="0" smtClean="0"/>
              <a:t>Cash assistance…</a:t>
            </a:r>
          </a:p>
          <a:p>
            <a:r>
              <a:rPr lang="en-US" sz="2400" dirty="0" smtClean="0"/>
              <a:t>Could it ever be “too much money”?</a:t>
            </a:r>
            <a:endParaRPr lang="en-US" sz="2400" dirty="0"/>
          </a:p>
        </p:txBody>
      </p:sp>
      <p:pic>
        <p:nvPicPr>
          <p:cNvPr id="8" name="Picture 7"/>
          <p:cNvPicPr>
            <a:picLocks noChangeAspect="1"/>
          </p:cNvPicPr>
          <p:nvPr/>
        </p:nvPicPr>
        <p:blipFill rotWithShape="1">
          <a:blip r:embed="rId3"/>
          <a:srcRect b="23501"/>
          <a:stretch/>
        </p:blipFill>
        <p:spPr>
          <a:xfrm>
            <a:off x="9092779" y="226304"/>
            <a:ext cx="2783021" cy="2769900"/>
          </a:xfrm>
          <a:prstGeom prst="rect">
            <a:avLst/>
          </a:prstGeom>
        </p:spPr>
      </p:pic>
      <p:pic>
        <p:nvPicPr>
          <p:cNvPr id="9" name="Picture 8"/>
          <p:cNvPicPr>
            <a:picLocks noChangeAspect="1"/>
          </p:cNvPicPr>
          <p:nvPr/>
        </p:nvPicPr>
        <p:blipFill rotWithShape="1">
          <a:blip r:embed="rId3"/>
          <a:srcRect b="23501"/>
          <a:stretch/>
        </p:blipFill>
        <p:spPr>
          <a:xfrm flipH="1">
            <a:off x="6310280" y="227300"/>
            <a:ext cx="2783021" cy="2769900"/>
          </a:xfrm>
          <a:prstGeom prst="rect">
            <a:avLst/>
          </a:prstGeom>
        </p:spPr>
      </p:pic>
    </p:spTree>
    <p:extLst>
      <p:ext uri="{BB962C8B-B14F-4D97-AF65-F5344CB8AC3E}">
        <p14:creationId xmlns:p14="http://schemas.microsoft.com/office/powerpoint/2010/main" val="188443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500"/>
                                        <p:tgtEl>
                                          <p:spTgt spid="6">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6">
                                            <p:txEl>
                                              <p:pRg st="1" end="1"/>
                                            </p:txEl>
                                          </p:spTgt>
                                        </p:tgtEl>
                                      </p:cBhvr>
                                    </p:animEffect>
                                    <p:animScale>
                                      <p:cBhvr>
                                        <p:cTn id="35" dur="250" autoRev="1" fill="hold"/>
                                        <p:tgtEl>
                                          <p:spTgt spid="6">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31371" y="3341807"/>
            <a:ext cx="5376597" cy="2495549"/>
          </a:xfrm>
        </p:spPr>
        <p:txBody>
          <a:bodyPr/>
          <a:lstStyle/>
          <a:p>
            <a:pPr marL="342900" indent="-342900" algn="l">
              <a:buFont typeface="Wingdings" panose="05000000000000000000" pitchFamily="2" charset="2"/>
              <a:buChar char="ü"/>
            </a:pPr>
            <a:r>
              <a:rPr lang="en-US" sz="2600" dirty="0" smtClean="0"/>
              <a:t>It serves the purpose</a:t>
            </a:r>
          </a:p>
          <a:p>
            <a:pPr marL="342900" indent="-342900" algn="l">
              <a:buFont typeface="Wingdings" panose="05000000000000000000" pitchFamily="2" charset="2"/>
              <a:buChar char="ü"/>
            </a:pPr>
            <a:r>
              <a:rPr lang="en-US" sz="2600" dirty="0" smtClean="0"/>
              <a:t>It follows Sphere standards</a:t>
            </a:r>
          </a:p>
          <a:p>
            <a:pPr marL="342900" indent="-342900" algn="l">
              <a:buFont typeface="Wingdings" panose="05000000000000000000" pitchFamily="2" charset="2"/>
              <a:buChar char="ü"/>
            </a:pPr>
            <a:r>
              <a:rPr lang="en-US" sz="2600" dirty="0" smtClean="0"/>
              <a:t>It might be flexible</a:t>
            </a:r>
          </a:p>
          <a:p>
            <a:pPr marL="342900" indent="-342900" algn="l">
              <a:buFont typeface="Wingdings" panose="05000000000000000000" pitchFamily="2" charset="2"/>
              <a:buChar char="ü"/>
            </a:pPr>
            <a:r>
              <a:rPr lang="en-US" sz="2600" dirty="0" smtClean="0"/>
              <a:t>Can reach more people</a:t>
            </a:r>
          </a:p>
          <a:p>
            <a:pPr marL="342900" indent="-342900" algn="l">
              <a:buFont typeface="Wingdings" panose="05000000000000000000" pitchFamily="2" charset="2"/>
              <a:buChar char="ü"/>
            </a:pPr>
            <a:r>
              <a:rPr lang="en-US" sz="2600" dirty="0" smtClean="0"/>
              <a:t>Comparable in the community</a:t>
            </a:r>
            <a:endParaRPr lang="en-US" sz="2600" dirty="0"/>
          </a:p>
        </p:txBody>
      </p:sp>
      <p:sp>
        <p:nvSpPr>
          <p:cNvPr id="6" name="Text Placeholder 5"/>
          <p:cNvSpPr>
            <a:spLocks noGrp="1"/>
          </p:cNvSpPr>
          <p:nvPr>
            <p:ph type="body" sz="quarter" idx="14"/>
          </p:nvPr>
        </p:nvSpPr>
        <p:spPr/>
        <p:txBody>
          <a:bodyPr/>
          <a:lstStyle/>
          <a:p>
            <a:pPr marL="342900" indent="-342900" algn="l">
              <a:buFont typeface="Wingdings" panose="05000000000000000000" pitchFamily="2" charset="2"/>
              <a:buChar char="Ø"/>
            </a:pPr>
            <a:r>
              <a:rPr lang="en-US" sz="2600" dirty="0" smtClean="0"/>
              <a:t>Only has one use</a:t>
            </a:r>
          </a:p>
          <a:p>
            <a:pPr marL="342900" indent="-342900" algn="l">
              <a:buFont typeface="Wingdings" panose="05000000000000000000" pitchFamily="2" charset="2"/>
              <a:buChar char="Ø"/>
            </a:pPr>
            <a:r>
              <a:rPr lang="en-US" sz="2600" dirty="0" smtClean="0"/>
              <a:t>It will require maintenance</a:t>
            </a:r>
          </a:p>
          <a:p>
            <a:pPr marL="342900" indent="-342900" algn="l">
              <a:buFont typeface="Wingdings" panose="05000000000000000000" pitchFamily="2" charset="2"/>
              <a:buChar char="Ø"/>
            </a:pPr>
            <a:r>
              <a:rPr lang="en-US" sz="2600" dirty="0" smtClean="0"/>
              <a:t>Could only afford to serve a few</a:t>
            </a:r>
          </a:p>
          <a:p>
            <a:pPr marL="342900" indent="-342900" algn="l">
              <a:buFont typeface="Wingdings" panose="05000000000000000000" pitchFamily="2" charset="2"/>
              <a:buChar char="Ø"/>
            </a:pPr>
            <a:r>
              <a:rPr lang="en-US" sz="2600" dirty="0" smtClean="0"/>
              <a:t>Could become a ‘pulling factor’</a:t>
            </a:r>
          </a:p>
          <a:p>
            <a:pPr marL="342900" indent="-342900" algn="l">
              <a:buFont typeface="Wingdings" panose="05000000000000000000" pitchFamily="2" charset="2"/>
              <a:buChar char="Ø"/>
            </a:pPr>
            <a:r>
              <a:rPr lang="en-US" sz="2600" dirty="0" smtClean="0"/>
              <a:t>Creates tensions in the market and with the host community</a:t>
            </a:r>
            <a:endParaRPr lang="en-US" sz="2600" dirty="0"/>
          </a:p>
        </p:txBody>
      </p:sp>
      <p:pic>
        <p:nvPicPr>
          <p:cNvPr id="15364" name="Picture 4" descr="Image result for washing machine"/>
          <p:cNvPicPr>
            <a:picLocks noChangeAspect="1" noChangeArrowheads="1"/>
          </p:cNvPicPr>
          <p:nvPr/>
        </p:nvPicPr>
        <p:blipFill rotWithShape="1">
          <a:blip r:embed="rId2">
            <a:extLst>
              <a:ext uri="{28A0092B-C50C-407E-A947-70E740481C1C}">
                <a14:useLocalDpi xmlns:a14="http://schemas.microsoft.com/office/drawing/2010/main" val="0"/>
              </a:ext>
            </a:extLst>
          </a:blip>
          <a:srcRect l="24130" t="10237" r="23368" b="2086"/>
          <a:stretch/>
        </p:blipFill>
        <p:spPr bwMode="auto">
          <a:xfrm>
            <a:off x="9372599" y="256862"/>
            <a:ext cx="2121329" cy="27313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Placeholder 6"/>
          <p:cNvPicPr>
            <a:picLocks noGrp="1" noChangeAspect="1"/>
          </p:cNvPicPr>
          <p:nvPr>
            <p:ph type="pic" sz="quarter" idx="10"/>
          </p:nvPr>
        </p:nvPicPr>
        <p:blipFill>
          <a:blip r:embed="rId3"/>
          <a:srcRect t="26100" b="26100"/>
          <a:stretch>
            <a:fillRect/>
          </a:stretch>
        </p:blipFill>
        <p:spPr>
          <a:xfrm rot="865009">
            <a:off x="2131989" y="1911223"/>
            <a:ext cx="1697733" cy="811218"/>
          </a:xfrm>
          <a:prstGeom prst="rect">
            <a:avLst/>
          </a:prstGeom>
        </p:spPr>
      </p:pic>
      <p:pic>
        <p:nvPicPr>
          <p:cNvPr id="15362" name="Picture 2" descr="Image result for cubeta con tapa naranj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958" y="482519"/>
            <a:ext cx="1845197" cy="24602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5"/>
          <p:cNvSpPr txBox="1">
            <a:spLocks/>
          </p:cNvSpPr>
          <p:nvPr/>
        </p:nvSpPr>
        <p:spPr>
          <a:xfrm>
            <a:off x="2692400" y="437046"/>
            <a:ext cx="6680199" cy="643640"/>
          </a:xfrm>
          <a:prstGeom prst="rect">
            <a:avLst/>
          </a:prstGeom>
        </p:spPr>
        <p:txBody>
          <a:bodyPr vert="horz" anchor="ctr" anchorCtr="0"/>
          <a:lstStyle>
            <a:lvl1pPr marL="0" indent="0" algn="ctr" defTabSz="609585" rtl="0" eaLnBrk="1" latinLnBrk="0" hangingPunct="1">
              <a:spcBef>
                <a:spcPct val="20000"/>
              </a:spcBef>
              <a:buFont typeface="Arial"/>
              <a:buNone/>
              <a:defRPr sz="2133"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3200" b="1" dirty="0" smtClean="0"/>
              <a:t> </a:t>
            </a:r>
          </a:p>
          <a:p>
            <a:r>
              <a:rPr lang="en-US" sz="3200" b="1" dirty="0" smtClean="0"/>
              <a:t>Could it ever be “too much” ?</a:t>
            </a:r>
            <a:endParaRPr lang="en-US" sz="3200" b="1" dirty="0"/>
          </a:p>
        </p:txBody>
      </p:sp>
    </p:spTree>
    <p:extLst>
      <p:ext uri="{BB962C8B-B14F-4D97-AF65-F5344CB8AC3E}">
        <p14:creationId xmlns:p14="http://schemas.microsoft.com/office/powerpoint/2010/main" val="195460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31371" y="3341807"/>
            <a:ext cx="5376597" cy="2495549"/>
          </a:xfrm>
        </p:spPr>
        <p:txBody>
          <a:bodyPr/>
          <a:lstStyle/>
          <a:p>
            <a:pPr marL="342900" indent="-342900" algn="l">
              <a:buFont typeface="Wingdings" panose="05000000000000000000" pitchFamily="2" charset="2"/>
              <a:buChar char="ü"/>
            </a:pPr>
            <a:r>
              <a:rPr lang="en-US" sz="2600" dirty="0" smtClean="0"/>
              <a:t>It serves the purpose</a:t>
            </a:r>
          </a:p>
          <a:p>
            <a:pPr marL="342900" indent="-342900" algn="l">
              <a:buFont typeface="Wingdings" panose="05000000000000000000" pitchFamily="2" charset="2"/>
              <a:buChar char="ü"/>
            </a:pPr>
            <a:r>
              <a:rPr lang="en-US" sz="2600" dirty="0" smtClean="0"/>
              <a:t>It follows Sphere standards</a:t>
            </a:r>
          </a:p>
          <a:p>
            <a:pPr marL="342900" indent="-342900" algn="l">
              <a:buFont typeface="Wingdings" panose="05000000000000000000" pitchFamily="2" charset="2"/>
              <a:buChar char="ü"/>
            </a:pPr>
            <a:r>
              <a:rPr lang="en-US" sz="2600" dirty="0" smtClean="0"/>
              <a:t>It might be flexible</a:t>
            </a:r>
          </a:p>
          <a:p>
            <a:pPr marL="342900" indent="-342900" algn="l">
              <a:buFont typeface="Wingdings" panose="05000000000000000000" pitchFamily="2" charset="2"/>
              <a:buChar char="ü"/>
            </a:pPr>
            <a:r>
              <a:rPr lang="en-US" sz="2600" dirty="0" smtClean="0"/>
              <a:t>Can reach more people</a:t>
            </a:r>
          </a:p>
          <a:p>
            <a:pPr marL="342900" indent="-342900" algn="l">
              <a:buFont typeface="Wingdings" panose="05000000000000000000" pitchFamily="2" charset="2"/>
              <a:buChar char="ü"/>
            </a:pPr>
            <a:r>
              <a:rPr lang="en-US" sz="2600" dirty="0" smtClean="0"/>
              <a:t>Comparable in the community</a:t>
            </a:r>
            <a:endParaRPr lang="en-US" sz="2600" dirty="0"/>
          </a:p>
        </p:txBody>
      </p:sp>
      <p:sp>
        <p:nvSpPr>
          <p:cNvPr id="6" name="Text Placeholder 5"/>
          <p:cNvSpPr>
            <a:spLocks noGrp="1"/>
          </p:cNvSpPr>
          <p:nvPr>
            <p:ph type="body" sz="quarter" idx="14"/>
          </p:nvPr>
        </p:nvSpPr>
        <p:spPr/>
        <p:txBody>
          <a:bodyPr/>
          <a:lstStyle/>
          <a:p>
            <a:pPr marL="342900" indent="-342900" algn="l">
              <a:buFont typeface="Wingdings" panose="05000000000000000000" pitchFamily="2" charset="2"/>
              <a:buChar char="Ø"/>
            </a:pPr>
            <a:r>
              <a:rPr lang="en-US" sz="2600" dirty="0" smtClean="0"/>
              <a:t>Only has one use</a:t>
            </a:r>
          </a:p>
          <a:p>
            <a:pPr marL="342900" indent="-342900" algn="l">
              <a:buFont typeface="Wingdings" panose="05000000000000000000" pitchFamily="2" charset="2"/>
              <a:buChar char="Ø"/>
            </a:pPr>
            <a:r>
              <a:rPr lang="en-US" sz="2600" dirty="0" smtClean="0"/>
              <a:t>It will require maintenance</a:t>
            </a:r>
          </a:p>
          <a:p>
            <a:pPr marL="342900" indent="-342900" algn="l">
              <a:buFont typeface="Wingdings" panose="05000000000000000000" pitchFamily="2" charset="2"/>
              <a:buChar char="Ø"/>
            </a:pPr>
            <a:r>
              <a:rPr lang="en-US" sz="2600" dirty="0" smtClean="0"/>
              <a:t>Could only afford to serve a few</a:t>
            </a:r>
          </a:p>
          <a:p>
            <a:pPr marL="342900" indent="-342900" algn="l">
              <a:buFont typeface="Wingdings" panose="05000000000000000000" pitchFamily="2" charset="2"/>
              <a:buChar char="Ø"/>
            </a:pPr>
            <a:r>
              <a:rPr lang="en-US" sz="2600" dirty="0" smtClean="0"/>
              <a:t>Could become a ‘pulling factor’</a:t>
            </a:r>
          </a:p>
          <a:p>
            <a:pPr marL="342900" indent="-342900" algn="l">
              <a:buFont typeface="Wingdings" panose="05000000000000000000" pitchFamily="2" charset="2"/>
              <a:buChar char="Ø"/>
            </a:pPr>
            <a:r>
              <a:rPr lang="en-US" sz="2600" dirty="0" smtClean="0"/>
              <a:t>Creates tensions in the market and with the host community</a:t>
            </a:r>
            <a:endParaRPr lang="en-US" sz="2600" dirty="0"/>
          </a:p>
        </p:txBody>
      </p:sp>
      <p:pic>
        <p:nvPicPr>
          <p:cNvPr id="15364" name="Picture 4" descr="Image result for washing machine"/>
          <p:cNvPicPr>
            <a:picLocks noChangeAspect="1" noChangeArrowheads="1"/>
          </p:cNvPicPr>
          <p:nvPr/>
        </p:nvPicPr>
        <p:blipFill rotWithShape="1">
          <a:blip r:embed="rId2">
            <a:extLst>
              <a:ext uri="{28A0092B-C50C-407E-A947-70E740481C1C}">
                <a14:useLocalDpi xmlns:a14="http://schemas.microsoft.com/office/drawing/2010/main" val="0"/>
              </a:ext>
            </a:extLst>
          </a:blip>
          <a:srcRect l="24130" t="10237" r="23368" b="2086"/>
          <a:stretch/>
        </p:blipFill>
        <p:spPr bwMode="auto">
          <a:xfrm>
            <a:off x="9372599" y="256862"/>
            <a:ext cx="2121329" cy="27313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Placeholder 6"/>
          <p:cNvPicPr>
            <a:picLocks noGrp="1" noChangeAspect="1"/>
          </p:cNvPicPr>
          <p:nvPr>
            <p:ph type="pic" sz="quarter" idx="10"/>
          </p:nvPr>
        </p:nvPicPr>
        <p:blipFill>
          <a:blip r:embed="rId3"/>
          <a:srcRect t="26100" b="26100"/>
          <a:stretch>
            <a:fillRect/>
          </a:stretch>
        </p:blipFill>
        <p:spPr>
          <a:xfrm rot="865009">
            <a:off x="2131989" y="1911223"/>
            <a:ext cx="1697733" cy="811218"/>
          </a:xfrm>
          <a:prstGeom prst="rect">
            <a:avLst/>
          </a:prstGeom>
        </p:spPr>
      </p:pic>
      <p:pic>
        <p:nvPicPr>
          <p:cNvPr id="15362" name="Picture 2" descr="Image result for cubeta con tapa naranj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958" y="482519"/>
            <a:ext cx="1845197" cy="24602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5"/>
          <p:cNvSpPr txBox="1">
            <a:spLocks/>
          </p:cNvSpPr>
          <p:nvPr/>
        </p:nvSpPr>
        <p:spPr>
          <a:xfrm>
            <a:off x="2692400" y="407642"/>
            <a:ext cx="6680199" cy="643640"/>
          </a:xfrm>
          <a:prstGeom prst="rect">
            <a:avLst/>
          </a:prstGeom>
        </p:spPr>
        <p:txBody>
          <a:bodyPr vert="horz" anchor="ctr" anchorCtr="0"/>
          <a:lstStyle>
            <a:lvl1pPr marL="0" indent="0" algn="ctr" defTabSz="609585" rtl="0" eaLnBrk="1" latinLnBrk="0" hangingPunct="1">
              <a:spcBef>
                <a:spcPct val="20000"/>
              </a:spcBef>
              <a:buFont typeface="Arial"/>
              <a:buNone/>
              <a:defRPr sz="2133"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3200" b="1" dirty="0" smtClean="0"/>
              <a:t>Cash assistance…</a:t>
            </a:r>
          </a:p>
          <a:p>
            <a:r>
              <a:rPr lang="en-US" sz="3200" b="1" dirty="0" smtClean="0"/>
              <a:t>Could it ever be “too much money”?</a:t>
            </a:r>
            <a:endParaRPr lang="en-US" sz="3200" b="1" dirty="0"/>
          </a:p>
        </p:txBody>
      </p:sp>
      <p:pic>
        <p:nvPicPr>
          <p:cNvPr id="11" name="Picture 8" descr="Image result for cash"/>
          <p:cNvPicPr>
            <a:picLocks noChangeAspect="1" noChangeArrowheads="1"/>
          </p:cNvPicPr>
          <p:nvPr/>
        </p:nvPicPr>
        <p:blipFill rotWithShape="1">
          <a:blip r:embed="rId5">
            <a:extLst>
              <a:ext uri="{28A0092B-C50C-407E-A947-70E740481C1C}">
                <a14:useLocalDpi xmlns:a14="http://schemas.microsoft.com/office/drawing/2010/main" val="0"/>
              </a:ext>
            </a:extLst>
          </a:blip>
          <a:srcRect l="5694" t="9416" r="9318" b="31324"/>
          <a:stretch/>
        </p:blipFill>
        <p:spPr bwMode="auto">
          <a:xfrm>
            <a:off x="6730010" y="1404843"/>
            <a:ext cx="2146300" cy="149654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mage result for cash"/>
          <p:cNvPicPr>
            <a:picLocks noChangeAspect="1" noChangeArrowheads="1"/>
          </p:cNvPicPr>
          <p:nvPr/>
        </p:nvPicPr>
        <p:blipFill rotWithShape="1">
          <a:blip r:embed="rId6">
            <a:extLst>
              <a:ext uri="{28A0092B-C50C-407E-A947-70E740481C1C}">
                <a14:useLocalDpi xmlns:a14="http://schemas.microsoft.com/office/drawing/2010/main" val="0"/>
              </a:ext>
            </a:extLst>
          </a:blip>
          <a:srcRect l="12485" t="26100" r="11332" b="26100"/>
          <a:stretch/>
        </p:blipFill>
        <p:spPr bwMode="auto">
          <a:xfrm>
            <a:off x="4009204" y="1688187"/>
            <a:ext cx="1725528" cy="1082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3900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31371" y="3341807"/>
            <a:ext cx="5376597" cy="2495549"/>
          </a:xfrm>
        </p:spPr>
        <p:txBody>
          <a:bodyPr/>
          <a:lstStyle/>
          <a:p>
            <a:pPr marL="342900" indent="-342900" algn="l">
              <a:buFont typeface="Wingdings" panose="05000000000000000000" pitchFamily="2" charset="2"/>
              <a:buChar char="ü"/>
            </a:pPr>
            <a:r>
              <a:rPr lang="en-US" sz="2600" dirty="0" smtClean="0"/>
              <a:t>It serves the purpose</a:t>
            </a:r>
          </a:p>
          <a:p>
            <a:pPr marL="342900" indent="-342900" algn="l">
              <a:buFont typeface="Wingdings" panose="05000000000000000000" pitchFamily="2" charset="2"/>
              <a:buChar char="ü"/>
            </a:pPr>
            <a:r>
              <a:rPr lang="en-US" sz="2600" dirty="0" smtClean="0"/>
              <a:t>It follows Sphere standards</a:t>
            </a:r>
          </a:p>
          <a:p>
            <a:pPr marL="342900" indent="-342900" algn="l">
              <a:buFont typeface="Wingdings" panose="05000000000000000000" pitchFamily="2" charset="2"/>
              <a:buChar char="ü"/>
            </a:pPr>
            <a:r>
              <a:rPr lang="en-US" sz="2600" dirty="0" smtClean="0"/>
              <a:t>It might be flexible</a:t>
            </a:r>
          </a:p>
          <a:p>
            <a:pPr marL="342900" indent="-342900" algn="l">
              <a:buFont typeface="Wingdings" panose="05000000000000000000" pitchFamily="2" charset="2"/>
              <a:buChar char="ü"/>
            </a:pPr>
            <a:r>
              <a:rPr lang="en-US" sz="2600" dirty="0" smtClean="0"/>
              <a:t>Can reach more people</a:t>
            </a:r>
          </a:p>
          <a:p>
            <a:pPr marL="342900" indent="-342900" algn="l">
              <a:buFont typeface="Wingdings" panose="05000000000000000000" pitchFamily="2" charset="2"/>
              <a:buChar char="ü"/>
            </a:pPr>
            <a:r>
              <a:rPr lang="en-US" sz="2600" dirty="0" smtClean="0"/>
              <a:t>Comparable in the community</a:t>
            </a:r>
            <a:endParaRPr lang="en-US" sz="2600" dirty="0"/>
          </a:p>
        </p:txBody>
      </p:sp>
      <p:sp>
        <p:nvSpPr>
          <p:cNvPr id="6" name="Text Placeholder 5"/>
          <p:cNvSpPr>
            <a:spLocks noGrp="1"/>
          </p:cNvSpPr>
          <p:nvPr>
            <p:ph type="body" sz="quarter" idx="14"/>
          </p:nvPr>
        </p:nvSpPr>
        <p:spPr/>
        <p:txBody>
          <a:bodyPr/>
          <a:lstStyle/>
          <a:p>
            <a:pPr marL="342900" indent="-342900" algn="l">
              <a:buFont typeface="Wingdings" panose="05000000000000000000" pitchFamily="2" charset="2"/>
              <a:buChar char="Ø"/>
            </a:pPr>
            <a:r>
              <a:rPr lang="en-US" sz="2600" dirty="0" smtClean="0"/>
              <a:t>Inflates prices</a:t>
            </a:r>
          </a:p>
          <a:p>
            <a:pPr marL="342900" indent="-342900" algn="l">
              <a:buFont typeface="Wingdings" panose="05000000000000000000" pitchFamily="2" charset="2"/>
              <a:buChar char="Ø"/>
            </a:pPr>
            <a:r>
              <a:rPr lang="en-US" sz="2600" dirty="0" smtClean="0"/>
              <a:t>It can create dependency</a:t>
            </a:r>
          </a:p>
          <a:p>
            <a:pPr marL="342900" indent="-342900" algn="l">
              <a:buFont typeface="Wingdings" panose="05000000000000000000" pitchFamily="2" charset="2"/>
              <a:buChar char="Ø"/>
            </a:pPr>
            <a:r>
              <a:rPr lang="en-US" sz="2600" dirty="0" smtClean="0"/>
              <a:t>Could only afford to serve a few</a:t>
            </a:r>
          </a:p>
          <a:p>
            <a:pPr marL="342900" indent="-342900" algn="l">
              <a:buFont typeface="Wingdings" panose="05000000000000000000" pitchFamily="2" charset="2"/>
              <a:buChar char="Ø"/>
            </a:pPr>
            <a:r>
              <a:rPr lang="en-US" sz="2600" dirty="0" smtClean="0"/>
              <a:t>Could become a ‘pulling factor’</a:t>
            </a:r>
          </a:p>
          <a:p>
            <a:pPr marL="342900" indent="-342900" algn="l">
              <a:buFont typeface="Wingdings" panose="05000000000000000000" pitchFamily="2" charset="2"/>
              <a:buChar char="Ø"/>
            </a:pPr>
            <a:r>
              <a:rPr lang="en-US" sz="2600" dirty="0" smtClean="0"/>
              <a:t>Creates tensions in the market and with the host community</a:t>
            </a:r>
            <a:endParaRPr lang="en-US" sz="2600" dirty="0"/>
          </a:p>
        </p:txBody>
      </p:sp>
      <p:pic>
        <p:nvPicPr>
          <p:cNvPr id="15368" name="Picture 8" descr="Image result for cash"/>
          <p:cNvPicPr>
            <a:picLocks noChangeAspect="1" noChangeArrowheads="1"/>
          </p:cNvPicPr>
          <p:nvPr/>
        </p:nvPicPr>
        <p:blipFill rotWithShape="1">
          <a:blip r:embed="rId2">
            <a:extLst>
              <a:ext uri="{28A0092B-C50C-407E-A947-70E740481C1C}">
                <a14:useLocalDpi xmlns:a14="http://schemas.microsoft.com/office/drawing/2010/main" val="0"/>
              </a:ext>
            </a:extLst>
          </a:blip>
          <a:srcRect l="5694" t="9416" r="9318" b="31324"/>
          <a:stretch/>
        </p:blipFill>
        <p:spPr bwMode="auto">
          <a:xfrm>
            <a:off x="6730010" y="1404843"/>
            <a:ext cx="2146300" cy="1496546"/>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cash"/>
          <p:cNvPicPr>
            <a:picLocks noGrp="1" noChangeAspect="1" noChangeArrowheads="1"/>
          </p:cNvPicPr>
          <p:nvPr>
            <p:ph type="pic" sz="quarter" idx="11"/>
          </p:nvPr>
        </p:nvPicPr>
        <p:blipFill rotWithShape="1">
          <a:blip r:embed="rId3">
            <a:extLst>
              <a:ext uri="{28A0092B-C50C-407E-A947-70E740481C1C}">
                <a14:useLocalDpi xmlns:a14="http://schemas.microsoft.com/office/drawing/2010/main" val="0"/>
              </a:ext>
            </a:extLst>
          </a:blip>
          <a:srcRect l="12485" t="26100" r="11332" b="26100"/>
          <a:stretch/>
        </p:blipFill>
        <p:spPr bwMode="auto">
          <a:xfrm>
            <a:off x="4009204" y="1688187"/>
            <a:ext cx="1725528" cy="1082258"/>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5"/>
          <p:cNvSpPr txBox="1">
            <a:spLocks/>
          </p:cNvSpPr>
          <p:nvPr/>
        </p:nvSpPr>
        <p:spPr>
          <a:xfrm>
            <a:off x="2692400" y="407642"/>
            <a:ext cx="6680199" cy="643640"/>
          </a:xfrm>
          <a:prstGeom prst="rect">
            <a:avLst/>
          </a:prstGeom>
        </p:spPr>
        <p:txBody>
          <a:bodyPr vert="horz" anchor="ctr" anchorCtr="0"/>
          <a:lstStyle>
            <a:lvl1pPr marL="0" indent="0" algn="ctr" defTabSz="609585" rtl="0" eaLnBrk="1" latinLnBrk="0" hangingPunct="1">
              <a:spcBef>
                <a:spcPct val="20000"/>
              </a:spcBef>
              <a:buFont typeface="Arial"/>
              <a:buNone/>
              <a:defRPr sz="2133"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en-US" sz="3200" b="1" dirty="0" smtClean="0"/>
              <a:t>Cash – for shelter assistance…</a:t>
            </a:r>
          </a:p>
          <a:p>
            <a:r>
              <a:rPr lang="en-US" sz="3200" b="1" dirty="0" smtClean="0"/>
              <a:t>Could it ever be “too much money”?</a:t>
            </a:r>
            <a:endParaRPr lang="en-US" sz="3200" b="1" dirty="0"/>
          </a:p>
        </p:txBody>
      </p:sp>
      <p:pic>
        <p:nvPicPr>
          <p:cNvPr id="17412" name="Picture 4" descr="Related image"/>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280925" y="424025"/>
            <a:ext cx="2479704" cy="234642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cas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371" y="168485"/>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60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rcRect l="3473" r="3473"/>
          <a:stretch>
            <a:fillRect/>
          </a:stretch>
        </p:blipFill>
        <p:spPr>
          <a:prstGeom prst="rect">
            <a:avLst/>
          </a:prstGeom>
        </p:spPr>
      </p:pic>
      <p:sp>
        <p:nvSpPr>
          <p:cNvPr id="3" name="Subtitle 2"/>
          <p:cNvSpPr>
            <a:spLocks noGrp="1"/>
          </p:cNvSpPr>
          <p:nvPr>
            <p:ph type="subTitle" idx="1"/>
          </p:nvPr>
        </p:nvSpPr>
        <p:spPr>
          <a:xfrm>
            <a:off x="393271" y="355600"/>
            <a:ext cx="7531529" cy="5377657"/>
          </a:xfrm>
        </p:spPr>
        <p:txBody>
          <a:bodyPr/>
          <a:lstStyle/>
          <a:p>
            <a:r>
              <a:rPr lang="en-US" sz="2800" b="1" dirty="0" smtClean="0"/>
              <a:t>Case study – exercise </a:t>
            </a:r>
          </a:p>
          <a:p>
            <a:endParaRPr lang="en-US" sz="1100" b="1" dirty="0"/>
          </a:p>
          <a:p>
            <a:r>
              <a:rPr lang="en-US" sz="2800" dirty="0" smtClean="0"/>
              <a:t>“</a:t>
            </a:r>
            <a:r>
              <a:rPr lang="en-US" sz="2800" dirty="0"/>
              <a:t>This area is safe now, but I live in a house that may fall down during the rains. It may kill me and my children</a:t>
            </a:r>
            <a:r>
              <a:rPr lang="en-US" sz="2800" dirty="0" smtClean="0"/>
              <a:t>.”</a:t>
            </a:r>
          </a:p>
          <a:p>
            <a:endParaRPr lang="en-US" sz="1200" dirty="0"/>
          </a:p>
          <a:p>
            <a:r>
              <a:rPr lang="en-US" sz="2800" dirty="0"/>
              <a:t>“Since we came here, we have lived in a bad house. We have to send our children to bring water from outside, because we do not have it. They have been harassed on the way</a:t>
            </a:r>
            <a:r>
              <a:rPr lang="en-US" sz="2800" dirty="0" smtClean="0"/>
              <a:t>.”</a:t>
            </a:r>
          </a:p>
          <a:p>
            <a:endParaRPr lang="en-US" sz="1600" dirty="0"/>
          </a:p>
          <a:p>
            <a:r>
              <a:rPr lang="en-US" sz="2000" i="1" dirty="0"/>
              <a:t>Participants in a female focus group discussion with IDPs in Herat</a:t>
            </a:r>
            <a:endParaRPr lang="en-US" sz="2000" dirty="0"/>
          </a:p>
          <a:p>
            <a:endParaRPr lang="en-US" dirty="0"/>
          </a:p>
        </p:txBody>
      </p:sp>
      <p:sp>
        <p:nvSpPr>
          <p:cNvPr id="7" name="Rectangle 6"/>
          <p:cNvSpPr/>
          <p:nvPr/>
        </p:nvSpPr>
        <p:spPr>
          <a:xfrm>
            <a:off x="241300" y="240000"/>
            <a:ext cx="11710700" cy="5721600"/>
          </a:xfrm>
          <a:prstGeom prst="rect">
            <a:avLst/>
          </a:prstGeom>
          <a:solidFill>
            <a:srgbClr val="FF9900">
              <a:alpha val="76078"/>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9882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rcRect l="3473" r="3473"/>
          <a:stretch>
            <a:fillRect/>
          </a:stretch>
        </p:blipFill>
        <p:spPr>
          <a:prstGeom prst="rect">
            <a:avLst/>
          </a:prstGeom>
        </p:spPr>
      </p:pic>
      <p:sp>
        <p:nvSpPr>
          <p:cNvPr id="3" name="Subtitle 2"/>
          <p:cNvSpPr>
            <a:spLocks noGrp="1"/>
          </p:cNvSpPr>
          <p:nvPr>
            <p:ph type="subTitle" idx="1"/>
          </p:nvPr>
        </p:nvSpPr>
        <p:spPr>
          <a:xfrm>
            <a:off x="393271" y="355600"/>
            <a:ext cx="7531529" cy="5377657"/>
          </a:xfrm>
        </p:spPr>
        <p:txBody>
          <a:bodyPr/>
          <a:lstStyle/>
          <a:p>
            <a:r>
              <a:rPr lang="en-US" sz="2800" b="1" dirty="0" smtClean="0"/>
              <a:t>Case study – exercise </a:t>
            </a:r>
          </a:p>
          <a:p>
            <a:endParaRPr lang="en-US" sz="1100" b="1" dirty="0"/>
          </a:p>
          <a:p>
            <a:r>
              <a:rPr lang="en-US" sz="2800" dirty="0" smtClean="0"/>
              <a:t>“</a:t>
            </a:r>
            <a:r>
              <a:rPr lang="en-US" sz="2800" dirty="0"/>
              <a:t>This area is safe now, but I live in a house that may fall down during the rains. It may kill me and my children</a:t>
            </a:r>
            <a:r>
              <a:rPr lang="en-US" sz="2800" dirty="0" smtClean="0"/>
              <a:t>.”</a:t>
            </a:r>
          </a:p>
          <a:p>
            <a:endParaRPr lang="en-US" sz="1200" dirty="0"/>
          </a:p>
          <a:p>
            <a:r>
              <a:rPr lang="en-US" sz="2800" dirty="0"/>
              <a:t>“Since we came here, we have lived in a bad house. We have to send our children to bring water from outside, because we do not have it. They have been harassed on the way</a:t>
            </a:r>
            <a:r>
              <a:rPr lang="en-US" sz="2800" dirty="0" smtClean="0"/>
              <a:t>.”</a:t>
            </a:r>
          </a:p>
          <a:p>
            <a:endParaRPr lang="en-US" sz="1600" dirty="0"/>
          </a:p>
          <a:p>
            <a:r>
              <a:rPr lang="en-US" sz="2000" i="1" dirty="0"/>
              <a:t>Participants in a female focus group discussion with IDPs in Herat</a:t>
            </a:r>
            <a:endParaRPr lang="en-US" sz="2000" dirty="0"/>
          </a:p>
          <a:p>
            <a:endParaRPr lang="en-US" dirty="0"/>
          </a:p>
        </p:txBody>
      </p:sp>
    </p:spTree>
    <p:extLst>
      <p:ext uri="{BB962C8B-B14F-4D97-AF65-F5344CB8AC3E}">
        <p14:creationId xmlns:p14="http://schemas.microsoft.com/office/powerpoint/2010/main" val="14182920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5564" y="323272"/>
            <a:ext cx="7555345" cy="5544127"/>
          </a:xfrm>
        </p:spPr>
        <p:txBody>
          <a:bodyPr/>
          <a:lstStyle/>
          <a:p>
            <a:pPr algn="just">
              <a:spcAft>
                <a:spcPts val="600"/>
              </a:spcAft>
            </a:pPr>
            <a:r>
              <a:rPr lang="en-US" sz="1800" dirty="0" smtClean="0"/>
              <a:t>Despite </a:t>
            </a:r>
            <a:r>
              <a:rPr lang="en-US" sz="1800" dirty="0"/>
              <a:t>their poor housing conditions, the women quoted above are in a better situation than many other IDPs.  They are at least among the 52 per cent who live in a house. </a:t>
            </a:r>
            <a:endParaRPr lang="en-US" sz="1800" dirty="0" smtClean="0"/>
          </a:p>
          <a:p>
            <a:pPr algn="just">
              <a:spcAft>
                <a:spcPts val="600"/>
              </a:spcAft>
            </a:pPr>
            <a:r>
              <a:rPr lang="en-US" sz="1800" b="1" dirty="0" smtClean="0"/>
              <a:t>Urban and </a:t>
            </a:r>
            <a:r>
              <a:rPr lang="en-US" sz="1800" b="1" dirty="0" err="1" smtClean="0"/>
              <a:t>peri</a:t>
            </a:r>
            <a:r>
              <a:rPr lang="en-US" sz="1800" b="1" dirty="0" smtClean="0"/>
              <a:t>-urban </a:t>
            </a:r>
            <a:r>
              <a:rPr lang="en-US" sz="1800" b="1" dirty="0" err="1" smtClean="0"/>
              <a:t>IDPs</a:t>
            </a:r>
            <a:endParaRPr lang="en-US" sz="1800" b="1" dirty="0"/>
          </a:p>
          <a:p>
            <a:pPr marL="285750" indent="-285750" algn="just">
              <a:spcAft>
                <a:spcPts val="600"/>
              </a:spcAft>
              <a:buFont typeface="Wingdings" panose="05000000000000000000" pitchFamily="2" charset="2"/>
              <a:buChar char="§"/>
            </a:pPr>
            <a:r>
              <a:rPr lang="en-US" sz="1800" dirty="0" smtClean="0"/>
              <a:t>43% </a:t>
            </a:r>
            <a:r>
              <a:rPr lang="en-US" sz="1800" dirty="0"/>
              <a:t>live </a:t>
            </a:r>
            <a:r>
              <a:rPr lang="en-US" sz="1800" dirty="0" smtClean="0"/>
              <a:t>in cramped and </a:t>
            </a:r>
            <a:r>
              <a:rPr lang="en-US" sz="1800" dirty="0"/>
              <a:t>temporary conditions and </a:t>
            </a:r>
            <a:r>
              <a:rPr lang="en-US" sz="1800" dirty="0" smtClean="0"/>
              <a:t>are </a:t>
            </a:r>
            <a:r>
              <a:rPr lang="en-US" sz="1800" dirty="0"/>
              <a:t>more likely to live in temporary shelters, shacks, tents or camp-like settings. </a:t>
            </a:r>
            <a:endParaRPr lang="en-US" sz="1800" dirty="0" smtClean="0"/>
          </a:p>
          <a:p>
            <a:pPr marL="285750" indent="-285750" algn="just">
              <a:spcAft>
                <a:spcPts val="600"/>
              </a:spcAft>
              <a:buFont typeface="Wingdings" panose="05000000000000000000" pitchFamily="2" charset="2"/>
              <a:buChar char="§"/>
            </a:pPr>
            <a:r>
              <a:rPr lang="en-US" sz="1800" dirty="0" smtClean="0"/>
              <a:t>Face </a:t>
            </a:r>
            <a:r>
              <a:rPr lang="en-US" sz="1800" dirty="0"/>
              <a:t>vulnerabilities related to </a:t>
            </a:r>
            <a:r>
              <a:rPr lang="en-US" sz="1800" dirty="0" smtClean="0"/>
              <a:t>movement restraints and </a:t>
            </a:r>
            <a:r>
              <a:rPr lang="en-US" sz="1800" dirty="0"/>
              <a:t>heightened domestic violence caused by cramped and overcrowded spaces</a:t>
            </a:r>
            <a:r>
              <a:rPr lang="en-US" sz="1800" dirty="0" smtClean="0"/>
              <a:t>.</a:t>
            </a:r>
          </a:p>
          <a:p>
            <a:pPr marL="285750" indent="-285750" algn="just">
              <a:spcAft>
                <a:spcPts val="600"/>
              </a:spcAft>
              <a:buFont typeface="Wingdings" panose="05000000000000000000" pitchFamily="2" charset="2"/>
              <a:buChar char="§"/>
            </a:pPr>
            <a:r>
              <a:rPr lang="en-US" sz="1800" dirty="0" smtClean="0"/>
              <a:t>Tent to have worse </a:t>
            </a:r>
            <a:r>
              <a:rPr lang="en-US" sz="1800" dirty="0"/>
              <a:t>tenure </a:t>
            </a:r>
            <a:r>
              <a:rPr lang="en-US" sz="1800" dirty="0" smtClean="0"/>
              <a:t>security with only 5% </a:t>
            </a:r>
            <a:r>
              <a:rPr lang="en-US" sz="1800" dirty="0"/>
              <a:t>documentary evidence of ownership or a lease agreement in their current location, compared with 11 per cent before displacement. </a:t>
            </a:r>
          </a:p>
          <a:p>
            <a:pPr algn="just">
              <a:spcAft>
                <a:spcPts val="600"/>
              </a:spcAft>
            </a:pPr>
            <a:r>
              <a:rPr lang="en-US" sz="1800" b="1" dirty="0" smtClean="0"/>
              <a:t>Rural </a:t>
            </a:r>
            <a:r>
              <a:rPr lang="en-US" sz="1800" b="1" dirty="0" err="1" smtClean="0"/>
              <a:t>IDPs</a:t>
            </a:r>
            <a:endParaRPr lang="en-US" sz="1800" b="1" dirty="0" smtClean="0"/>
          </a:p>
          <a:p>
            <a:pPr marL="285750" indent="-285750" algn="just">
              <a:spcAft>
                <a:spcPts val="600"/>
              </a:spcAft>
              <a:buFont typeface="Wingdings" panose="05000000000000000000" pitchFamily="2" charset="2"/>
              <a:buChar char="§"/>
            </a:pPr>
            <a:r>
              <a:rPr lang="en-US" sz="1800" dirty="0" smtClean="0"/>
              <a:t>35 % </a:t>
            </a:r>
            <a:r>
              <a:rPr lang="en-US" sz="1800" dirty="0"/>
              <a:t>of </a:t>
            </a:r>
            <a:r>
              <a:rPr lang="en-US" sz="1800" b="1" dirty="0"/>
              <a:t>rural</a:t>
            </a:r>
            <a:r>
              <a:rPr lang="en-US" sz="1800" dirty="0"/>
              <a:t> </a:t>
            </a:r>
            <a:r>
              <a:rPr lang="en-US" sz="1800" dirty="0" err="1" smtClean="0"/>
              <a:t>IDPs</a:t>
            </a:r>
            <a:r>
              <a:rPr lang="en-US" sz="1800" dirty="0"/>
              <a:t> cramped and temporary </a:t>
            </a:r>
            <a:r>
              <a:rPr lang="en-US" sz="1800" dirty="0" smtClean="0"/>
              <a:t>conditions</a:t>
            </a:r>
            <a:r>
              <a:rPr lang="en-US" sz="1800" dirty="0"/>
              <a:t>;</a:t>
            </a:r>
          </a:p>
          <a:p>
            <a:pPr marL="285750" indent="-285750" algn="just">
              <a:spcAft>
                <a:spcPts val="600"/>
              </a:spcAft>
              <a:buFont typeface="Wingdings" panose="05000000000000000000" pitchFamily="2" charset="2"/>
              <a:buChar char="§"/>
            </a:pPr>
            <a:r>
              <a:rPr lang="en-US" sz="1800" dirty="0" smtClean="0"/>
              <a:t>17 % </a:t>
            </a:r>
            <a:r>
              <a:rPr lang="en-US" sz="1800" dirty="0"/>
              <a:t>had </a:t>
            </a:r>
            <a:r>
              <a:rPr lang="en-US" sz="1800" i="1" dirty="0"/>
              <a:t>deeds </a:t>
            </a:r>
            <a:r>
              <a:rPr lang="en-US" sz="1800" i="1" dirty="0" smtClean="0"/>
              <a:t>(evidence of ownership) </a:t>
            </a:r>
            <a:r>
              <a:rPr lang="en-US" sz="1800" dirty="0" smtClean="0"/>
              <a:t>or a </a:t>
            </a:r>
            <a:r>
              <a:rPr lang="en-US" sz="1800" i="1" dirty="0" smtClean="0"/>
              <a:t>lease </a:t>
            </a:r>
            <a:r>
              <a:rPr lang="en-US" sz="1800" dirty="0" smtClean="0"/>
              <a:t>for </a:t>
            </a:r>
            <a:r>
              <a:rPr lang="en-US" sz="1800" dirty="0"/>
              <a:t>their current accommodation, compared with 10 per cent before </a:t>
            </a:r>
            <a:r>
              <a:rPr lang="en-US" sz="1800" dirty="0" smtClean="0"/>
              <a:t>displacement</a:t>
            </a:r>
            <a:r>
              <a:rPr lang="en-US" sz="1800" dirty="0"/>
              <a:t>;</a:t>
            </a:r>
            <a:endParaRPr lang="en-US" sz="1800" dirty="0" smtClean="0"/>
          </a:p>
          <a:p>
            <a:pPr marL="285750" indent="-285750" algn="just">
              <a:spcAft>
                <a:spcPts val="600"/>
              </a:spcAft>
              <a:buFont typeface="Wingdings" panose="05000000000000000000" pitchFamily="2" charset="2"/>
              <a:buChar char="§"/>
            </a:pPr>
            <a:r>
              <a:rPr lang="en-US" sz="1800" dirty="0" smtClean="0"/>
              <a:t>Have limited or no access to clinics, schools, WASH and job opportunities.</a:t>
            </a:r>
            <a:br>
              <a:rPr lang="en-US" sz="1800" dirty="0" smtClean="0"/>
            </a:br>
            <a:endParaRPr lang="en-US" sz="1800" dirty="0"/>
          </a:p>
          <a:p>
            <a:pPr algn="just"/>
            <a:endParaRPr lang="en-US" sz="1600" dirty="0"/>
          </a:p>
        </p:txBody>
      </p:sp>
      <p:pic>
        <p:nvPicPr>
          <p:cNvPr id="4" name="Picture Placeholder 3"/>
          <p:cNvPicPr>
            <a:picLocks noGrp="1"/>
          </p:cNvPicPr>
          <p:nvPr>
            <p:ph type="pic" sz="quarter" idx="12"/>
          </p:nvPr>
        </p:nvPicPr>
        <p:blipFill>
          <a:blip r:embed="rId3">
            <a:extLst>
              <a:ext uri="{28A0092B-C50C-407E-A947-70E740481C1C}">
                <a14:useLocalDpi xmlns:a14="http://schemas.microsoft.com/office/drawing/2010/main" val="0"/>
              </a:ext>
            </a:extLst>
          </a:blip>
          <a:srcRect l="3913" r="3913"/>
          <a:stretch>
            <a:fillRect/>
          </a:stretch>
        </p:blipFill>
        <p:spPr>
          <a:prstGeom prst="rect">
            <a:avLst/>
          </a:prstGeom>
        </p:spPr>
      </p:pic>
    </p:spTree>
    <p:extLst>
      <p:ext uri="{BB962C8B-B14F-4D97-AF65-F5344CB8AC3E}">
        <p14:creationId xmlns:p14="http://schemas.microsoft.com/office/powerpoint/2010/main" val="3175177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smtClean="0"/>
              <a:t>Training content  </a:t>
            </a:r>
            <a:endParaRPr lang="en-US" dirty="0"/>
          </a:p>
        </p:txBody>
      </p:sp>
      <p:sp>
        <p:nvSpPr>
          <p:cNvPr id="2" name="Subtitle 1"/>
          <p:cNvSpPr>
            <a:spLocks noGrp="1"/>
          </p:cNvSpPr>
          <p:nvPr>
            <p:ph type="subTitle" idx="1"/>
          </p:nvPr>
        </p:nvSpPr>
        <p:spPr/>
        <p:txBody>
          <a:bodyPr/>
          <a:lstStyle/>
          <a:p>
            <a:pPr>
              <a:buFont typeface="Wingdings" panose="05000000000000000000" pitchFamily="2" charset="2"/>
              <a:buChar char="§"/>
            </a:pPr>
            <a:r>
              <a:rPr lang="en-US" sz="2400" dirty="0" smtClean="0"/>
              <a:t>Cash Based Interventions</a:t>
            </a:r>
          </a:p>
          <a:p>
            <a:pPr>
              <a:buFont typeface="Wingdings" panose="05000000000000000000" pitchFamily="2" charset="2"/>
              <a:buChar char="§"/>
            </a:pPr>
            <a:r>
              <a:rPr lang="en-US" sz="2400" dirty="0" smtClean="0"/>
              <a:t>Case Study (</a:t>
            </a:r>
            <a:r>
              <a:rPr lang="en-US" sz="2400" i="1" dirty="0" smtClean="0"/>
              <a:t>small group exercise</a:t>
            </a:r>
            <a:r>
              <a:rPr lang="en-US" sz="2400" dirty="0" smtClean="0"/>
              <a:t>)</a:t>
            </a:r>
          </a:p>
          <a:p>
            <a:pPr marL="0" indent="0">
              <a:buNone/>
            </a:pPr>
            <a:r>
              <a:rPr lang="en-US" sz="2400" dirty="0" smtClean="0"/>
              <a:t>(Break)</a:t>
            </a:r>
          </a:p>
          <a:p>
            <a:pPr>
              <a:buFont typeface="Wingdings" panose="05000000000000000000" pitchFamily="2" charset="2"/>
              <a:buChar char="§"/>
            </a:pPr>
            <a:r>
              <a:rPr lang="en-US" sz="2400" dirty="0" smtClean="0"/>
              <a:t>Market Systems key concepts (</a:t>
            </a:r>
            <a:r>
              <a:rPr lang="en-US" sz="2400" i="1" dirty="0" smtClean="0"/>
              <a:t>glossary exercise</a:t>
            </a:r>
            <a:r>
              <a:rPr lang="en-US" sz="2400" dirty="0" smtClean="0"/>
              <a:t>)</a:t>
            </a:r>
          </a:p>
          <a:p>
            <a:pPr>
              <a:buFont typeface="Wingdings" panose="05000000000000000000" pitchFamily="2" charset="2"/>
              <a:buChar char="§"/>
            </a:pPr>
            <a:r>
              <a:rPr lang="en-US" sz="2400" dirty="0" smtClean="0"/>
              <a:t>Market Systems</a:t>
            </a:r>
          </a:p>
          <a:p>
            <a:pPr>
              <a:buFont typeface="Wingdings" panose="05000000000000000000" pitchFamily="2" charset="2"/>
              <a:buChar char="§"/>
            </a:pPr>
            <a:r>
              <a:rPr lang="en-US" sz="2400" dirty="0" smtClean="0"/>
              <a:t>Market Assessment and Market Analysis </a:t>
            </a:r>
          </a:p>
          <a:p>
            <a:pPr marL="0" indent="0">
              <a:buNone/>
            </a:pPr>
            <a:r>
              <a:rPr lang="en-US" sz="2400" dirty="0" smtClean="0"/>
              <a:t>(Break)</a:t>
            </a:r>
          </a:p>
          <a:p>
            <a:pPr>
              <a:buFont typeface="Wingdings" panose="05000000000000000000" pitchFamily="2" charset="2"/>
              <a:buChar char="§"/>
            </a:pPr>
            <a:r>
              <a:rPr lang="en-US" sz="2400" b="1" dirty="0" smtClean="0"/>
              <a:t>Implementation of a Market Assessment</a:t>
            </a:r>
          </a:p>
          <a:p>
            <a:pPr>
              <a:buFont typeface="Wingdings" panose="05000000000000000000" pitchFamily="2" charset="2"/>
              <a:buChar char="§"/>
            </a:pPr>
            <a:r>
              <a:rPr lang="en-US" sz="2400" b="1" dirty="0" smtClean="0"/>
              <a:t>Market Assessment Quality Considerations</a:t>
            </a:r>
          </a:p>
          <a:p>
            <a:pPr>
              <a:buFont typeface="Wingdings" panose="05000000000000000000" pitchFamily="2" charset="2"/>
              <a:buChar char="§"/>
            </a:pPr>
            <a:r>
              <a:rPr lang="en-US" sz="2400" dirty="0" smtClean="0"/>
              <a:t>Introducing the Assessment to respondents (</a:t>
            </a:r>
            <a:r>
              <a:rPr lang="en-US" sz="2400" i="1" dirty="0" smtClean="0"/>
              <a:t>small group exercise</a:t>
            </a:r>
            <a:r>
              <a:rPr lang="en-US" sz="2400" dirty="0" smtClean="0"/>
              <a:t>)</a:t>
            </a:r>
          </a:p>
          <a:p>
            <a:pPr marL="0" indent="0">
              <a:buNone/>
            </a:pPr>
            <a:endParaRPr lang="en-US" sz="2400" dirty="0" smtClean="0"/>
          </a:p>
        </p:txBody>
      </p:sp>
    </p:spTree>
    <p:extLst>
      <p:ext uri="{BB962C8B-B14F-4D97-AF65-F5344CB8AC3E}">
        <p14:creationId xmlns:p14="http://schemas.microsoft.com/office/powerpoint/2010/main" val="37243882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25493" y="346688"/>
            <a:ext cx="11450871" cy="1602186"/>
          </a:xfrm>
        </p:spPr>
        <p:txBody>
          <a:bodyPr/>
          <a:lstStyle/>
          <a:p>
            <a:pPr algn="just"/>
            <a:r>
              <a:rPr lang="en-US" sz="2200" dirty="0"/>
              <a:t>Housing may vary by region, but 63 per cent of the sample as a whole rated their housing conditions as either poor or very poor, and 27 per cent as average. </a:t>
            </a:r>
            <a:r>
              <a:rPr lang="en-US" sz="2200" dirty="0" smtClean="0"/>
              <a:t>Only </a:t>
            </a:r>
            <a:r>
              <a:rPr lang="en-US" sz="2200" dirty="0"/>
              <a:t>10 per cent rated them as good or very good. The figures for those who consider that they live in poor or very poor conditions are similar for returnee-IDPs and IDPs, at 65 and 60 per cent respectively.</a:t>
            </a:r>
          </a:p>
          <a:p>
            <a:pPr algn="just"/>
            <a:endParaRPr lang="en-US" dirty="0"/>
          </a:p>
        </p:txBody>
      </p:sp>
      <p:pic>
        <p:nvPicPr>
          <p:cNvPr id="3" name="Picture 2"/>
          <p:cNvPicPr>
            <a:picLocks noChangeAspect="1"/>
          </p:cNvPicPr>
          <p:nvPr/>
        </p:nvPicPr>
        <p:blipFill rotWithShape="1">
          <a:blip r:embed="rId2"/>
          <a:srcRect l="754"/>
          <a:stretch/>
        </p:blipFill>
        <p:spPr>
          <a:xfrm>
            <a:off x="2387698" y="1948874"/>
            <a:ext cx="7326460" cy="3835400"/>
          </a:xfrm>
          <a:prstGeom prst="rect">
            <a:avLst/>
          </a:prstGeom>
        </p:spPr>
      </p:pic>
    </p:spTree>
    <p:extLst>
      <p:ext uri="{BB962C8B-B14F-4D97-AF65-F5344CB8AC3E}">
        <p14:creationId xmlns:p14="http://schemas.microsoft.com/office/powerpoint/2010/main" val="11374157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pPr>
              <a:spcBef>
                <a:spcPts val="1800"/>
              </a:spcBef>
            </a:pPr>
            <a:r>
              <a:rPr lang="en-US" sz="3600" dirty="0"/>
              <a:t>Start with </a:t>
            </a:r>
            <a:r>
              <a:rPr lang="en-US" sz="3600" i="1" dirty="0">
                <a:effectLst>
                  <a:outerShdw blurRad="38100" dist="38100" dir="2700000" algn="tl">
                    <a:srgbClr val="000000">
                      <a:alpha val="43137"/>
                    </a:srgbClr>
                  </a:outerShdw>
                </a:effectLst>
              </a:rPr>
              <a:t>WHY</a:t>
            </a:r>
            <a:r>
              <a:rPr lang="en-US" sz="3600" dirty="0"/>
              <a:t>… </a:t>
            </a:r>
            <a:endParaRPr lang="en-US" sz="3600" dirty="0" smtClean="0"/>
          </a:p>
          <a:p>
            <a:pPr>
              <a:spcBef>
                <a:spcPts val="1800"/>
              </a:spcBef>
            </a:pPr>
            <a:r>
              <a:rPr lang="en-US" sz="3300" dirty="0" smtClean="0"/>
              <a:t>1.	</a:t>
            </a:r>
            <a:r>
              <a:rPr lang="en-US" b="1" i="1" dirty="0" smtClean="0">
                <a:effectLst>
                  <a:outerShdw blurRad="38100" dist="38100" dir="2700000" algn="tl">
                    <a:srgbClr val="000000">
                      <a:alpha val="43137"/>
                    </a:srgbClr>
                  </a:outerShdw>
                </a:effectLst>
              </a:rPr>
              <a:t>Why</a:t>
            </a:r>
            <a:r>
              <a:rPr lang="en-US" dirty="0" smtClean="0"/>
              <a:t> </a:t>
            </a:r>
            <a:r>
              <a:rPr lang="en-US" dirty="0"/>
              <a:t>would NRC consider intervening in this region</a:t>
            </a:r>
            <a:r>
              <a:rPr lang="en-US" dirty="0" smtClean="0"/>
              <a:t>?</a:t>
            </a:r>
            <a:endParaRPr lang="en-US" dirty="0"/>
          </a:p>
          <a:p>
            <a:pPr>
              <a:spcBef>
                <a:spcPts val="1800"/>
              </a:spcBef>
            </a:pPr>
            <a:r>
              <a:rPr lang="en-US" dirty="0"/>
              <a:t>2.	Is there a need and an opportunity to provide Shelter and </a:t>
            </a:r>
            <a:r>
              <a:rPr lang="en-US" dirty="0" smtClean="0"/>
              <a:t>WASH </a:t>
            </a:r>
            <a:r>
              <a:rPr lang="en-US" dirty="0"/>
              <a:t>assistance? </a:t>
            </a:r>
            <a:r>
              <a:rPr lang="en-US" i="1" dirty="0">
                <a:effectLst>
                  <a:outerShdw blurRad="38100" dist="38100" dir="2700000" algn="tl">
                    <a:srgbClr val="000000">
                      <a:alpha val="43137"/>
                    </a:srgbClr>
                  </a:outerShdw>
                </a:effectLst>
              </a:rPr>
              <a:t>Why? </a:t>
            </a:r>
          </a:p>
          <a:p>
            <a:pPr>
              <a:spcBef>
                <a:spcPts val="1800"/>
              </a:spcBef>
            </a:pPr>
            <a:r>
              <a:rPr lang="en-US" dirty="0" smtClean="0"/>
              <a:t>3</a:t>
            </a:r>
            <a:r>
              <a:rPr lang="en-US" dirty="0"/>
              <a:t>.	Would you implement the same program in urban and rural areas? </a:t>
            </a:r>
            <a:r>
              <a:rPr lang="en-US" i="1" dirty="0">
                <a:effectLst>
                  <a:outerShdw blurRad="38100" dist="38100" dir="2700000" algn="tl">
                    <a:srgbClr val="000000">
                      <a:alpha val="43137"/>
                    </a:srgbClr>
                  </a:outerShdw>
                </a:effectLst>
              </a:rPr>
              <a:t>Why?</a:t>
            </a:r>
          </a:p>
          <a:p>
            <a:pPr>
              <a:spcBef>
                <a:spcPts val="1800"/>
              </a:spcBef>
            </a:pPr>
            <a:r>
              <a:rPr lang="en-US" dirty="0" smtClean="0"/>
              <a:t>4</a:t>
            </a:r>
            <a:r>
              <a:rPr lang="en-US" dirty="0"/>
              <a:t>.	</a:t>
            </a:r>
            <a:r>
              <a:rPr lang="en-US" dirty="0" smtClean="0"/>
              <a:t>Make a list of what </a:t>
            </a:r>
            <a:r>
              <a:rPr lang="en-US" dirty="0"/>
              <a:t>information do you need before you decide if NRC could implement a Cash for Shelter </a:t>
            </a:r>
            <a:r>
              <a:rPr lang="en-US" dirty="0" smtClean="0"/>
              <a:t>programming</a:t>
            </a:r>
            <a:r>
              <a:rPr lang="en-US" dirty="0"/>
              <a:t>.</a:t>
            </a:r>
            <a:r>
              <a:rPr lang="en-US" sz="3300" dirty="0" smtClean="0"/>
              <a:t> </a:t>
            </a:r>
            <a:endParaRPr lang="en-US" sz="3300" dirty="0"/>
          </a:p>
          <a:p>
            <a:endParaRPr lang="en-US" dirty="0"/>
          </a:p>
        </p:txBody>
      </p:sp>
    </p:spTree>
    <p:extLst>
      <p:ext uri="{BB962C8B-B14F-4D97-AF65-F5344CB8AC3E}">
        <p14:creationId xmlns:p14="http://schemas.microsoft.com/office/powerpoint/2010/main" val="4073722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Market Systems</a:t>
            </a:r>
            <a:endParaRPr lang="en-US" dirty="0"/>
          </a:p>
        </p:txBody>
      </p:sp>
    </p:spTree>
    <p:extLst>
      <p:ext uri="{BB962C8B-B14F-4D97-AF65-F5344CB8AC3E}">
        <p14:creationId xmlns:p14="http://schemas.microsoft.com/office/powerpoint/2010/main" val="667199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2424" r="1932"/>
          <a:stretch/>
        </p:blipFill>
        <p:spPr>
          <a:xfrm>
            <a:off x="4221019" y="212291"/>
            <a:ext cx="7693890" cy="5721600"/>
          </a:xfrm>
        </p:spPr>
      </p:pic>
      <p:sp>
        <p:nvSpPr>
          <p:cNvPr id="3" name="Content Placeholder 2"/>
          <p:cNvSpPr>
            <a:spLocks noGrp="1"/>
          </p:cNvSpPr>
          <p:nvPr>
            <p:ph type="subTitle" idx="1"/>
          </p:nvPr>
        </p:nvSpPr>
        <p:spPr>
          <a:xfrm>
            <a:off x="431371" y="341746"/>
            <a:ext cx="3360373" cy="5391512"/>
          </a:xfrm>
        </p:spPr>
        <p:txBody>
          <a:bodyPr anchor="ctr"/>
          <a:lstStyle/>
          <a:p>
            <a:r>
              <a:rPr lang="en-US" sz="2800" dirty="0"/>
              <a:t>Most of the world’s population relies on </a:t>
            </a:r>
            <a:r>
              <a:rPr lang="en-US" sz="2800" b="1" dirty="0">
                <a:effectLst>
                  <a:outerShdw blurRad="38100" dist="38100" dir="2700000" algn="tl">
                    <a:srgbClr val="000000">
                      <a:alpha val="43137"/>
                    </a:srgbClr>
                  </a:outerShdw>
                </a:effectLst>
              </a:rPr>
              <a:t>markets</a:t>
            </a:r>
            <a:r>
              <a:rPr lang="en-US" sz="2800" dirty="0"/>
              <a:t> to cover at least a portion of its basic needs. </a:t>
            </a:r>
            <a:endParaRPr lang="en-US" sz="2800" dirty="0" smtClean="0"/>
          </a:p>
          <a:p>
            <a:endParaRPr lang="en-US" sz="600" dirty="0" smtClean="0"/>
          </a:p>
          <a:p>
            <a:r>
              <a:rPr lang="en-US" sz="2800" dirty="0" smtClean="0"/>
              <a:t>Due </a:t>
            </a:r>
            <a:r>
              <a:rPr lang="en-US" sz="2800" dirty="0"/>
              <a:t>to </a:t>
            </a:r>
            <a:r>
              <a:rPr lang="en-US" sz="2800" dirty="0" smtClean="0"/>
              <a:t>rapidly increasing </a:t>
            </a:r>
            <a:r>
              <a:rPr lang="en-US" sz="2800" dirty="0" err="1"/>
              <a:t>urbanisation</a:t>
            </a:r>
            <a:r>
              <a:rPr lang="en-US" sz="2800" dirty="0" smtClean="0"/>
              <a:t>, </a:t>
            </a:r>
            <a:r>
              <a:rPr lang="en-US" sz="2800" dirty="0"/>
              <a:t>the central role that </a:t>
            </a:r>
            <a:r>
              <a:rPr lang="en-US" sz="2800" b="1" dirty="0">
                <a:effectLst>
                  <a:outerShdw blurRad="38100" dist="38100" dir="2700000" algn="tl">
                    <a:srgbClr val="000000">
                      <a:alpha val="43137"/>
                    </a:srgbClr>
                  </a:outerShdw>
                </a:effectLst>
              </a:rPr>
              <a:t>markets</a:t>
            </a:r>
            <a:r>
              <a:rPr lang="en-US" sz="2800" dirty="0"/>
              <a:t> play in people’s lives is likely to increase</a:t>
            </a:r>
            <a:r>
              <a:rPr lang="en-US" sz="3200" dirty="0"/>
              <a:t>.</a:t>
            </a:r>
          </a:p>
        </p:txBody>
      </p:sp>
    </p:spTree>
    <p:extLst>
      <p:ext uri="{BB962C8B-B14F-4D97-AF65-F5344CB8AC3E}">
        <p14:creationId xmlns:p14="http://schemas.microsoft.com/office/powerpoint/2010/main" val="1885215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2424" r="1932"/>
          <a:stretch/>
        </p:blipFill>
        <p:spPr>
          <a:xfrm>
            <a:off x="4221019" y="212291"/>
            <a:ext cx="7693890" cy="5721600"/>
          </a:xfrm>
        </p:spPr>
      </p:pic>
      <p:sp>
        <p:nvSpPr>
          <p:cNvPr id="3" name="Content Placeholder 2"/>
          <p:cNvSpPr>
            <a:spLocks noGrp="1"/>
          </p:cNvSpPr>
          <p:nvPr>
            <p:ph type="subTitle" idx="1"/>
          </p:nvPr>
        </p:nvSpPr>
        <p:spPr>
          <a:xfrm>
            <a:off x="431371" y="341746"/>
            <a:ext cx="3360373" cy="5391512"/>
          </a:xfrm>
        </p:spPr>
        <p:txBody>
          <a:bodyPr anchor="ctr"/>
          <a:lstStyle/>
          <a:p>
            <a:r>
              <a:rPr lang="en-US" sz="2800" dirty="0"/>
              <a:t>Most of the world’s population relies on </a:t>
            </a:r>
            <a:r>
              <a:rPr lang="en-US" sz="2800" b="1" dirty="0">
                <a:effectLst>
                  <a:outerShdw blurRad="38100" dist="38100" dir="2700000" algn="tl">
                    <a:srgbClr val="000000">
                      <a:alpha val="43137"/>
                    </a:srgbClr>
                  </a:outerShdw>
                </a:effectLst>
              </a:rPr>
              <a:t>markets</a:t>
            </a:r>
            <a:r>
              <a:rPr lang="en-US" sz="2800" dirty="0"/>
              <a:t> to cover at least a portion of its basic needs. </a:t>
            </a:r>
            <a:endParaRPr lang="en-US" sz="2800" dirty="0" smtClean="0"/>
          </a:p>
          <a:p>
            <a:endParaRPr lang="en-US" sz="600" dirty="0" smtClean="0"/>
          </a:p>
          <a:p>
            <a:r>
              <a:rPr lang="en-US" sz="2800" dirty="0" smtClean="0"/>
              <a:t>Due </a:t>
            </a:r>
            <a:r>
              <a:rPr lang="en-US" sz="2800" dirty="0"/>
              <a:t>to </a:t>
            </a:r>
            <a:r>
              <a:rPr lang="en-US" sz="2800" dirty="0" smtClean="0"/>
              <a:t>rapidly increasing </a:t>
            </a:r>
            <a:r>
              <a:rPr lang="en-US" sz="2800" dirty="0" err="1"/>
              <a:t>urbanisation</a:t>
            </a:r>
            <a:r>
              <a:rPr lang="en-US" sz="2800" dirty="0" smtClean="0"/>
              <a:t>, </a:t>
            </a:r>
            <a:r>
              <a:rPr lang="en-US" sz="2800" dirty="0"/>
              <a:t>the central role that </a:t>
            </a:r>
            <a:r>
              <a:rPr lang="en-US" sz="2800" b="1" dirty="0">
                <a:effectLst>
                  <a:outerShdw blurRad="38100" dist="38100" dir="2700000" algn="tl">
                    <a:srgbClr val="000000">
                      <a:alpha val="43137"/>
                    </a:srgbClr>
                  </a:outerShdw>
                </a:effectLst>
              </a:rPr>
              <a:t>markets</a:t>
            </a:r>
            <a:r>
              <a:rPr lang="en-US" sz="2800" dirty="0"/>
              <a:t> play in people’s lives is likely to increase</a:t>
            </a:r>
            <a:r>
              <a:rPr lang="en-US" sz="3200" dirty="0"/>
              <a:t>.</a:t>
            </a:r>
          </a:p>
        </p:txBody>
      </p:sp>
      <p:grpSp>
        <p:nvGrpSpPr>
          <p:cNvPr id="9" name="Group 8"/>
          <p:cNvGrpSpPr/>
          <p:nvPr/>
        </p:nvGrpSpPr>
        <p:grpSpPr>
          <a:xfrm>
            <a:off x="228600" y="212289"/>
            <a:ext cx="11686308" cy="5721602"/>
            <a:chOff x="228600" y="212289"/>
            <a:chExt cx="11686308" cy="5721602"/>
          </a:xfrm>
        </p:grpSpPr>
        <p:sp>
          <p:nvSpPr>
            <p:cNvPr id="4" name="Rectangle 3"/>
            <p:cNvSpPr/>
            <p:nvPr/>
          </p:nvSpPr>
          <p:spPr>
            <a:xfrm>
              <a:off x="228600" y="212289"/>
              <a:ext cx="10104120" cy="5721602"/>
            </a:xfrm>
            <a:prstGeom prst="rect">
              <a:avLst/>
            </a:prstGeom>
            <a:solidFill>
              <a:srgbClr val="D9D9D9">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0332720" y="212290"/>
              <a:ext cx="1582188" cy="2782369"/>
            </a:xfrm>
            <a:prstGeom prst="rect">
              <a:avLst/>
            </a:prstGeom>
            <a:solidFill>
              <a:srgbClr val="D9D9D9">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0332720" y="4286249"/>
              <a:ext cx="1582188" cy="1647641"/>
            </a:xfrm>
            <a:prstGeom prst="rect">
              <a:avLst/>
            </a:prstGeom>
            <a:solidFill>
              <a:srgbClr val="D9D9D9">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16928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5788" b="15788"/>
          <a:stretch>
            <a:fillRect/>
          </a:stretch>
        </p:blipFill>
        <p:spPr/>
      </p:pic>
      <p:pic>
        <p:nvPicPr>
          <p:cNvPr id="8" name="Picture Placeholder 7"/>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8134" b="18134"/>
          <a:stretch>
            <a:fillRect/>
          </a:stretch>
        </p:blipFill>
        <p:spPr/>
      </p:pic>
      <p:sp>
        <p:nvSpPr>
          <p:cNvPr id="3" name="Content Placeholder 2"/>
          <p:cNvSpPr>
            <a:spLocks noGrp="1"/>
          </p:cNvSpPr>
          <p:nvPr>
            <p:ph type="body" sz="quarter" idx="13"/>
          </p:nvPr>
        </p:nvSpPr>
        <p:spPr/>
        <p:txBody>
          <a:bodyPr>
            <a:normAutofit fontScale="85000" lnSpcReduction="10000"/>
          </a:bodyPr>
          <a:lstStyle/>
          <a:p>
            <a:r>
              <a:rPr lang="en-US" sz="3600" b="1" dirty="0" smtClean="0"/>
              <a:t>What is a Market?</a:t>
            </a:r>
          </a:p>
          <a:p>
            <a:endParaRPr lang="en-US" b="1" dirty="0" smtClean="0"/>
          </a:p>
          <a:p>
            <a:r>
              <a:rPr lang="en-US" sz="2800" dirty="0" smtClean="0"/>
              <a:t>Market</a:t>
            </a:r>
            <a:r>
              <a:rPr lang="en-US" sz="2800" dirty="0"/>
              <a:t>: a system of exchange between two or more actors or </a:t>
            </a:r>
            <a:r>
              <a:rPr lang="en-US" sz="2800" dirty="0" smtClean="0"/>
              <a:t>players.</a:t>
            </a:r>
          </a:p>
          <a:p>
            <a:r>
              <a:rPr lang="en-US" sz="2800" dirty="0" smtClean="0"/>
              <a:t>The </a:t>
            </a:r>
            <a:r>
              <a:rPr lang="en-US" sz="2800" dirty="0"/>
              <a:t>exchange can be for goods or </a:t>
            </a:r>
            <a:r>
              <a:rPr lang="en-US" sz="2800" dirty="0" smtClean="0"/>
              <a:t>services, or money.</a:t>
            </a:r>
          </a:p>
          <a:p>
            <a:endParaRPr lang="en-US" sz="1800" dirty="0"/>
          </a:p>
        </p:txBody>
      </p:sp>
      <p:sp>
        <p:nvSpPr>
          <p:cNvPr id="6" name="Text Placeholder 5"/>
          <p:cNvSpPr>
            <a:spLocks noGrp="1"/>
          </p:cNvSpPr>
          <p:nvPr>
            <p:ph type="body" sz="quarter" idx="14"/>
          </p:nvPr>
        </p:nvSpPr>
        <p:spPr/>
        <p:txBody>
          <a:bodyPr/>
          <a:lstStyle/>
          <a:p>
            <a:r>
              <a:rPr lang="en-US" sz="2800" dirty="0"/>
              <a:t>Can take place in a physical space or through virtual media such as the internet. </a:t>
            </a:r>
          </a:p>
          <a:p>
            <a:endParaRPr lang="en-US" dirty="0"/>
          </a:p>
        </p:txBody>
      </p:sp>
    </p:spTree>
    <p:extLst>
      <p:ext uri="{BB962C8B-B14F-4D97-AF65-F5344CB8AC3E}">
        <p14:creationId xmlns:p14="http://schemas.microsoft.com/office/powerpoint/2010/main" val="30295153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8275320" y="340670"/>
            <a:ext cx="3680460" cy="5620930"/>
          </a:xfrm>
        </p:spPr>
        <p:txBody>
          <a:bodyPr/>
          <a:lstStyle/>
          <a:p>
            <a:r>
              <a:rPr lang="en-US" sz="2800" dirty="0" smtClean="0"/>
              <a:t>In humanitarian settings, </a:t>
            </a:r>
          </a:p>
          <a:p>
            <a:r>
              <a:rPr lang="en-US" sz="2800" dirty="0" smtClean="0"/>
              <a:t>it refers to </a:t>
            </a:r>
            <a:r>
              <a:rPr lang="en-US" sz="2800" b="1" u="sng" dirty="0" smtClean="0"/>
              <a:t>the process </a:t>
            </a:r>
            <a:r>
              <a:rPr lang="en-US" sz="2800" dirty="0" smtClean="0"/>
              <a:t>of collecting market-related </a:t>
            </a:r>
            <a:r>
              <a:rPr lang="en-US" sz="2800" b="1" dirty="0" smtClean="0"/>
              <a:t>data </a:t>
            </a:r>
          </a:p>
          <a:p>
            <a:r>
              <a:rPr lang="en-US" sz="2800" b="1" dirty="0" smtClean="0"/>
              <a:t>to understand the key features and characteristics </a:t>
            </a:r>
          </a:p>
          <a:p>
            <a:r>
              <a:rPr lang="en-US" sz="2800" dirty="0" smtClean="0"/>
              <a:t>of a market system or the impact a disaster or crisis could have on the market system.</a:t>
            </a: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99" y="1314451"/>
            <a:ext cx="7777657" cy="4647150"/>
          </a:xfrm>
          <a:prstGeom prst="rect">
            <a:avLst/>
          </a:prstGeom>
        </p:spPr>
      </p:pic>
      <p:sp>
        <p:nvSpPr>
          <p:cNvPr id="7" name="Content Placeholder 2"/>
          <p:cNvSpPr txBox="1">
            <a:spLocks/>
          </p:cNvSpPr>
          <p:nvPr/>
        </p:nvSpPr>
        <p:spPr>
          <a:xfrm>
            <a:off x="239999" y="432110"/>
            <a:ext cx="8111490" cy="665170"/>
          </a:xfrm>
          <a:prstGeom prst="rect">
            <a:avLst/>
          </a:prstGeom>
        </p:spPr>
        <p:txBody>
          <a:bodyPr/>
          <a:lstStyle>
            <a:lvl1pPr marL="0" indent="0" algn="l" defTabSz="609585" rtl="0" eaLnBrk="1" latinLnBrk="0" hangingPunct="1">
              <a:spcBef>
                <a:spcPct val="20000"/>
              </a:spcBef>
              <a:buFont typeface="Arial"/>
              <a:buNone/>
              <a:defRPr sz="24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r>
              <a:rPr lang="en-US" sz="3200" b="1" dirty="0" smtClean="0"/>
              <a:t>What is a Market Assessment?</a:t>
            </a:r>
            <a:endParaRPr lang="en-US" sz="3200" b="1" dirty="0"/>
          </a:p>
        </p:txBody>
      </p:sp>
    </p:spTree>
    <p:extLst>
      <p:ext uri="{BB962C8B-B14F-4D97-AF65-F5344CB8AC3E}">
        <p14:creationId xmlns:p14="http://schemas.microsoft.com/office/powerpoint/2010/main" val="1892666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8400256" y="240000"/>
            <a:ext cx="3360373" cy="5493257"/>
          </a:xfrm>
        </p:spPr>
        <p:txBody>
          <a:bodyPr/>
          <a:lstStyle/>
          <a:p>
            <a:r>
              <a:rPr lang="en-US" dirty="0" smtClean="0"/>
              <a:t>The </a:t>
            </a:r>
            <a:r>
              <a:rPr lang="en-US" b="1" dirty="0" smtClean="0"/>
              <a:t>use of the </a:t>
            </a:r>
            <a:r>
              <a:rPr lang="en-US" b="1" dirty="0"/>
              <a:t>information </a:t>
            </a:r>
            <a:r>
              <a:rPr lang="en-US" dirty="0" smtClean="0"/>
              <a:t>collected through the market assessment </a:t>
            </a:r>
            <a:r>
              <a:rPr lang="en-US" b="1" dirty="0"/>
              <a:t>to formulate predictions</a:t>
            </a:r>
            <a:r>
              <a:rPr lang="en-US" dirty="0"/>
              <a:t> about how prices, availability, and access will develop in future, </a:t>
            </a:r>
            <a:r>
              <a:rPr lang="en-US" b="1" dirty="0"/>
              <a:t> and to inform decisions </a:t>
            </a:r>
            <a:r>
              <a:rPr lang="en-US" dirty="0"/>
              <a:t>about whether or how to intervene. </a:t>
            </a:r>
          </a:p>
          <a:p>
            <a:endParaRPr lang="en-US" sz="1600" dirty="0"/>
          </a:p>
        </p:txBody>
      </p:sp>
      <p:sp>
        <p:nvSpPr>
          <p:cNvPr id="8" name="Content Placeholder 2"/>
          <p:cNvSpPr txBox="1">
            <a:spLocks/>
          </p:cNvSpPr>
          <p:nvPr/>
        </p:nvSpPr>
        <p:spPr>
          <a:xfrm>
            <a:off x="8207999" y="4535480"/>
            <a:ext cx="3713491" cy="1400690"/>
          </a:xfrm>
          <a:prstGeom prst="rect">
            <a:avLst/>
          </a:prstGeom>
        </p:spPr>
        <p:txBody>
          <a:bodyPr/>
          <a:lstStyle>
            <a:lvl1pPr marL="0" indent="0" algn="l" defTabSz="609585" rtl="0" eaLnBrk="1" latinLnBrk="0" hangingPunct="1">
              <a:spcBef>
                <a:spcPct val="20000"/>
              </a:spcBef>
              <a:buFont typeface="Arial"/>
              <a:buNone/>
              <a:defRPr sz="2667"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algn="ctr"/>
            <a:r>
              <a:rPr lang="en-US" dirty="0" smtClean="0"/>
              <a:t> Market analysis focus at the community level. </a:t>
            </a:r>
            <a:endParaRPr lang="en-US" dirty="0"/>
          </a:p>
        </p:txBody>
      </p:sp>
      <p:pic>
        <p:nvPicPr>
          <p:cNvPr id="5" name="Picture 4"/>
          <p:cNvPicPr>
            <a:picLocks noChangeAspect="1"/>
          </p:cNvPicPr>
          <p:nvPr/>
        </p:nvPicPr>
        <p:blipFill>
          <a:blip r:embed="rId3"/>
          <a:stretch>
            <a:fillRect/>
          </a:stretch>
        </p:blipFill>
        <p:spPr>
          <a:xfrm>
            <a:off x="1049609" y="1100739"/>
            <a:ext cx="6492270" cy="4632518"/>
          </a:xfrm>
          <a:prstGeom prst="rect">
            <a:avLst/>
          </a:prstGeom>
        </p:spPr>
      </p:pic>
      <p:sp>
        <p:nvSpPr>
          <p:cNvPr id="10" name="Content Placeholder 2"/>
          <p:cNvSpPr txBox="1">
            <a:spLocks/>
          </p:cNvSpPr>
          <p:nvPr/>
        </p:nvSpPr>
        <p:spPr>
          <a:xfrm>
            <a:off x="239999" y="432110"/>
            <a:ext cx="8111490" cy="665170"/>
          </a:xfrm>
          <a:prstGeom prst="rect">
            <a:avLst/>
          </a:prstGeom>
        </p:spPr>
        <p:txBody>
          <a:bodyPr/>
          <a:lstStyle>
            <a:lvl1pPr marL="0" indent="0" algn="l" defTabSz="609585" rtl="0" eaLnBrk="1" latinLnBrk="0" hangingPunct="1">
              <a:spcBef>
                <a:spcPct val="20000"/>
              </a:spcBef>
              <a:buFont typeface="Arial"/>
              <a:buNone/>
              <a:defRPr sz="24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r>
              <a:rPr lang="en-US" sz="3200" b="1" dirty="0" smtClean="0"/>
              <a:t>What is a Market Analysis?</a:t>
            </a:r>
            <a:endParaRPr lang="en-US" sz="3200" b="1" dirty="0"/>
          </a:p>
        </p:txBody>
      </p:sp>
    </p:spTree>
    <p:extLst>
      <p:ext uri="{BB962C8B-B14F-4D97-AF65-F5344CB8AC3E}">
        <p14:creationId xmlns:p14="http://schemas.microsoft.com/office/powerpoint/2010/main" val="18551778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3600" dirty="0" smtClean="0"/>
              <a:t>Why a Market Analysis?</a:t>
            </a:r>
            <a:endParaRPr lang="en-US" sz="3600" dirty="0"/>
          </a:p>
        </p:txBody>
      </p:sp>
      <p:sp>
        <p:nvSpPr>
          <p:cNvPr id="3" name="Content Placeholder 2"/>
          <p:cNvSpPr>
            <a:spLocks noGrp="1"/>
          </p:cNvSpPr>
          <p:nvPr>
            <p:ph type="subTitle" idx="1"/>
          </p:nvPr>
        </p:nvSpPr>
        <p:spPr>
          <a:xfrm>
            <a:off x="623592" y="1422399"/>
            <a:ext cx="10958807" cy="4305301"/>
          </a:xfrm>
        </p:spPr>
        <p:txBody>
          <a:bodyPr>
            <a:normAutofit fontScale="77500" lnSpcReduction="20000"/>
          </a:bodyPr>
          <a:lstStyle/>
          <a:p>
            <a:endParaRPr lang="en-US" sz="3600" b="1" dirty="0" smtClean="0"/>
          </a:p>
          <a:p>
            <a:pPr marL="457200" indent="-457200">
              <a:buFont typeface="Wingdings" panose="05000000000000000000" pitchFamily="2" charset="2"/>
              <a:buChar char="ü"/>
            </a:pPr>
            <a:r>
              <a:rPr lang="en-US" sz="3600" b="1" dirty="0" smtClean="0"/>
              <a:t>To </a:t>
            </a:r>
            <a:r>
              <a:rPr lang="en-US" sz="3600" b="1" u="sng" dirty="0"/>
              <a:t>assess the capacity </a:t>
            </a:r>
            <a:r>
              <a:rPr lang="en-US" sz="3600" dirty="0"/>
              <a:t>of markets to respond to increased demand caused by crisis and response (in kind &amp; cash). </a:t>
            </a:r>
          </a:p>
          <a:p>
            <a:pPr marL="457200" indent="-457200">
              <a:buFont typeface="Wingdings" panose="05000000000000000000" pitchFamily="2" charset="2"/>
              <a:buChar char="ü"/>
            </a:pPr>
            <a:r>
              <a:rPr lang="en-US" sz="3600" b="1" dirty="0" smtClean="0"/>
              <a:t>To </a:t>
            </a:r>
            <a:r>
              <a:rPr lang="en-US" sz="3600" b="1" u="sng" dirty="0"/>
              <a:t>reduce the risk</a:t>
            </a:r>
            <a:r>
              <a:rPr lang="en-US" sz="3600" b="1" dirty="0"/>
              <a:t> </a:t>
            </a:r>
            <a:r>
              <a:rPr lang="en-US" sz="3600" dirty="0"/>
              <a:t>of humanitarian responses doing harm to existing markets. </a:t>
            </a:r>
          </a:p>
          <a:p>
            <a:pPr marL="457200" indent="-457200">
              <a:buFont typeface="Wingdings" panose="05000000000000000000" pitchFamily="2" charset="2"/>
              <a:buChar char="ü"/>
            </a:pPr>
            <a:r>
              <a:rPr lang="en-US" sz="3600" b="1" dirty="0" smtClean="0"/>
              <a:t>To </a:t>
            </a:r>
            <a:r>
              <a:rPr lang="en-US" sz="3600" b="1" u="sng" dirty="0" smtClean="0"/>
              <a:t>stimulate/ encourage </a:t>
            </a:r>
            <a:r>
              <a:rPr lang="en-US" sz="3600" b="1" u="sng" dirty="0"/>
              <a:t>markets</a:t>
            </a:r>
            <a:r>
              <a:rPr lang="en-US" sz="3600" b="1" dirty="0"/>
              <a:t> </a:t>
            </a:r>
            <a:r>
              <a:rPr lang="en-US" sz="3600" dirty="0"/>
              <a:t>and market linked livelihoods. </a:t>
            </a:r>
          </a:p>
          <a:p>
            <a:pPr marL="457200" indent="-457200">
              <a:buFont typeface="Wingdings" panose="05000000000000000000" pitchFamily="2" charset="2"/>
              <a:buChar char="ü"/>
            </a:pPr>
            <a:r>
              <a:rPr lang="en-US" sz="3600" dirty="0" smtClean="0"/>
              <a:t>To </a:t>
            </a:r>
            <a:r>
              <a:rPr lang="en-US" sz="3600" dirty="0"/>
              <a:t>use humanitarian resources </a:t>
            </a:r>
            <a:r>
              <a:rPr lang="en-US" sz="3600" b="1" u="sng" dirty="0"/>
              <a:t>more efficiently</a:t>
            </a:r>
            <a:r>
              <a:rPr lang="en-US" sz="3600" b="1" dirty="0"/>
              <a:t>. </a:t>
            </a:r>
            <a:endParaRPr lang="en-US" sz="3600" dirty="0"/>
          </a:p>
          <a:p>
            <a:pPr marL="457200" indent="-457200">
              <a:buFont typeface="Wingdings" panose="05000000000000000000" pitchFamily="2" charset="2"/>
              <a:buChar char="ü"/>
            </a:pPr>
            <a:r>
              <a:rPr lang="en-US" sz="3600" b="1" dirty="0" smtClean="0"/>
              <a:t>To </a:t>
            </a:r>
            <a:r>
              <a:rPr lang="en-US" sz="3600" b="1" dirty="0"/>
              <a:t>create </a:t>
            </a:r>
            <a:r>
              <a:rPr lang="en-US" sz="3600" b="1" u="sng" dirty="0"/>
              <a:t>earlier and better informed decisions</a:t>
            </a:r>
            <a:r>
              <a:rPr lang="en-US" sz="3600" b="1" dirty="0"/>
              <a:t> </a:t>
            </a:r>
            <a:r>
              <a:rPr lang="en-US" sz="3600" dirty="0"/>
              <a:t>about recovery. </a:t>
            </a:r>
          </a:p>
          <a:p>
            <a:pPr marL="457200" indent="-457200">
              <a:buFont typeface="Wingdings" panose="05000000000000000000" pitchFamily="2" charset="2"/>
              <a:buChar char="ü"/>
            </a:pPr>
            <a:r>
              <a:rPr lang="en-US" sz="3600" b="1" dirty="0" smtClean="0"/>
              <a:t>To</a:t>
            </a:r>
            <a:r>
              <a:rPr lang="en-US" sz="3600" b="1" u="sng" dirty="0" smtClean="0"/>
              <a:t> </a:t>
            </a:r>
            <a:r>
              <a:rPr lang="en-US" sz="3600" b="1" u="sng" dirty="0"/>
              <a:t>broaden the range of response options</a:t>
            </a:r>
            <a:r>
              <a:rPr lang="en-US" sz="3600" b="1" dirty="0"/>
              <a:t> </a:t>
            </a:r>
            <a:r>
              <a:rPr lang="en-US" sz="3600" dirty="0"/>
              <a:t>to suit the market capacity, including both direct and indirect response options. </a:t>
            </a:r>
          </a:p>
          <a:p>
            <a:endParaRPr lang="en-US" dirty="0" smtClean="0"/>
          </a:p>
          <a:p>
            <a:endParaRPr lang="en-US" dirty="0"/>
          </a:p>
        </p:txBody>
      </p:sp>
      <p:sp>
        <p:nvSpPr>
          <p:cNvPr id="4" name="Title 1"/>
          <p:cNvSpPr txBox="1">
            <a:spLocks/>
          </p:cNvSpPr>
          <p:nvPr/>
        </p:nvSpPr>
        <p:spPr>
          <a:xfrm>
            <a:off x="7759700" y="990599"/>
            <a:ext cx="3975100" cy="747919"/>
          </a:xfrm>
          <a:prstGeom prst="rect">
            <a:avLst/>
          </a:prstGeom>
        </p:spPr>
        <p:txBody>
          <a:bodyPr vert="horz"/>
          <a:lstStyle>
            <a:lvl1pPr algn="l" defTabSz="609585" rtl="0" eaLnBrk="1" latinLnBrk="0" hangingPunct="1">
              <a:spcBef>
                <a:spcPct val="0"/>
              </a:spcBef>
              <a:buNone/>
              <a:defRPr sz="4800" kern="1200">
                <a:solidFill>
                  <a:schemeClr val="tx1"/>
                </a:solidFill>
                <a:latin typeface="+mj-lt"/>
                <a:ea typeface="+mj-ea"/>
                <a:cs typeface="+mj-cs"/>
              </a:defRPr>
            </a:lvl1pPr>
          </a:lstStyle>
          <a:p>
            <a:pPr algn="r"/>
            <a:r>
              <a:rPr lang="en-US" sz="3200" i="1" dirty="0" smtClean="0">
                <a:solidFill>
                  <a:schemeClr val="bg1">
                    <a:lumMod val="50000"/>
                  </a:schemeClr>
                </a:solidFill>
              </a:rPr>
              <a:t>Four ways to say it</a:t>
            </a:r>
            <a:endParaRPr lang="en-US" sz="3200" i="1" dirty="0">
              <a:solidFill>
                <a:schemeClr val="bg1">
                  <a:lumMod val="50000"/>
                </a:schemeClr>
              </a:solidFill>
            </a:endParaRPr>
          </a:p>
        </p:txBody>
      </p:sp>
    </p:spTree>
    <p:extLst>
      <p:ext uri="{BB962C8B-B14F-4D97-AF65-F5344CB8AC3E}">
        <p14:creationId xmlns:p14="http://schemas.microsoft.com/office/powerpoint/2010/main" val="2872259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4000" dirty="0" smtClean="0"/>
              <a:t>Why a Market Analysis?</a:t>
            </a:r>
            <a:endParaRPr lang="en-US" sz="4000" dirty="0"/>
          </a:p>
        </p:txBody>
      </p:sp>
      <p:sp>
        <p:nvSpPr>
          <p:cNvPr id="3" name="Content Placeholder 2"/>
          <p:cNvSpPr>
            <a:spLocks noGrp="1"/>
          </p:cNvSpPr>
          <p:nvPr>
            <p:ph type="subTitle" idx="1"/>
          </p:nvPr>
        </p:nvSpPr>
        <p:spPr>
          <a:xfrm>
            <a:off x="623592" y="1738517"/>
            <a:ext cx="10958807" cy="3859851"/>
          </a:xfrm>
        </p:spPr>
        <p:txBody>
          <a:bodyPr>
            <a:normAutofit/>
          </a:bodyPr>
          <a:lstStyle/>
          <a:p>
            <a:pPr marL="457200" indent="-457200">
              <a:buFont typeface="Wingdings" panose="05000000000000000000" pitchFamily="2" charset="2"/>
              <a:buChar char="ü"/>
            </a:pPr>
            <a:r>
              <a:rPr lang="en-US" dirty="0" smtClean="0"/>
              <a:t>To </a:t>
            </a:r>
            <a:r>
              <a:rPr lang="en-US" u="sng" dirty="0"/>
              <a:t>limit the risk of </a:t>
            </a:r>
            <a:r>
              <a:rPr lang="en-US" dirty="0"/>
              <a:t>interventions causing a </a:t>
            </a:r>
            <a:r>
              <a:rPr lang="en-US" u="sng" dirty="0"/>
              <a:t>negative effect </a:t>
            </a:r>
            <a:r>
              <a:rPr lang="en-US" dirty="0"/>
              <a:t>on local markets;</a:t>
            </a:r>
          </a:p>
          <a:p>
            <a:pPr marL="457200" indent="-457200">
              <a:buFont typeface="Wingdings" panose="05000000000000000000" pitchFamily="2" charset="2"/>
              <a:buChar char="ü"/>
            </a:pPr>
            <a:r>
              <a:rPr lang="en-US" dirty="0" smtClean="0"/>
              <a:t>To </a:t>
            </a:r>
            <a:r>
              <a:rPr lang="en-US" u="sng" dirty="0" smtClean="0"/>
              <a:t>increase </a:t>
            </a:r>
            <a:r>
              <a:rPr lang="en-US" u="sng" dirty="0"/>
              <a:t>the effectiveness</a:t>
            </a:r>
            <a:r>
              <a:rPr lang="en-US" dirty="0"/>
              <a:t> and </a:t>
            </a:r>
            <a:r>
              <a:rPr lang="en-US" u="sng" dirty="0"/>
              <a:t>efficiency</a:t>
            </a:r>
            <a:r>
              <a:rPr lang="en-US" dirty="0"/>
              <a:t> of </a:t>
            </a:r>
            <a:r>
              <a:rPr lang="en-US" dirty="0" err="1"/>
              <a:t>programme</a:t>
            </a:r>
            <a:r>
              <a:rPr lang="en-US" dirty="0"/>
              <a:t> responses by </a:t>
            </a:r>
            <a:r>
              <a:rPr lang="en-US" u="sng" dirty="0"/>
              <a:t>promoting dignity</a:t>
            </a:r>
            <a:r>
              <a:rPr lang="en-US" dirty="0"/>
              <a:t> and </a:t>
            </a:r>
            <a:r>
              <a:rPr lang="en-US" u="sng" dirty="0"/>
              <a:t>boosting </a:t>
            </a:r>
            <a:r>
              <a:rPr lang="en-US" u="sng" dirty="0" smtClean="0"/>
              <a:t>the local </a:t>
            </a:r>
            <a:r>
              <a:rPr lang="en-US" u="sng" dirty="0"/>
              <a:t>economy</a:t>
            </a:r>
            <a:r>
              <a:rPr lang="en-US" dirty="0"/>
              <a:t>; and</a:t>
            </a:r>
          </a:p>
          <a:p>
            <a:pPr marL="457200" indent="-457200">
              <a:buFont typeface="Wingdings" panose="05000000000000000000" pitchFamily="2" charset="2"/>
              <a:buChar char="ü"/>
            </a:pPr>
            <a:r>
              <a:rPr lang="en-US" dirty="0" smtClean="0"/>
              <a:t>To </a:t>
            </a:r>
            <a:r>
              <a:rPr lang="en-US" u="sng" dirty="0"/>
              <a:t>strengthen interventions</a:t>
            </a:r>
            <a:r>
              <a:rPr lang="en-US" dirty="0"/>
              <a:t> by identifying new avenues to support existing market systems and structures</a:t>
            </a:r>
            <a:r>
              <a:rPr lang="en-US" dirty="0" smtClean="0"/>
              <a:t>.</a:t>
            </a:r>
          </a:p>
          <a:p>
            <a:endParaRPr lang="en-US" dirty="0" smtClean="0"/>
          </a:p>
          <a:p>
            <a:endParaRPr lang="en-US" dirty="0"/>
          </a:p>
        </p:txBody>
      </p:sp>
      <p:sp>
        <p:nvSpPr>
          <p:cNvPr id="4" name="Title 1"/>
          <p:cNvSpPr txBox="1">
            <a:spLocks/>
          </p:cNvSpPr>
          <p:nvPr/>
        </p:nvSpPr>
        <p:spPr>
          <a:xfrm>
            <a:off x="7759700" y="990599"/>
            <a:ext cx="3975100" cy="747919"/>
          </a:xfrm>
          <a:prstGeom prst="rect">
            <a:avLst/>
          </a:prstGeom>
        </p:spPr>
        <p:txBody>
          <a:bodyPr vert="horz"/>
          <a:lstStyle>
            <a:lvl1pPr algn="l" defTabSz="609585" rtl="0" eaLnBrk="1" latinLnBrk="0" hangingPunct="1">
              <a:spcBef>
                <a:spcPct val="0"/>
              </a:spcBef>
              <a:buNone/>
              <a:defRPr sz="4800" kern="1200">
                <a:solidFill>
                  <a:schemeClr val="tx1"/>
                </a:solidFill>
                <a:latin typeface="+mj-lt"/>
                <a:ea typeface="+mj-ea"/>
                <a:cs typeface="+mj-cs"/>
              </a:defRPr>
            </a:lvl1pPr>
          </a:lstStyle>
          <a:p>
            <a:pPr algn="r"/>
            <a:r>
              <a:rPr lang="en-US" sz="3200" i="1" dirty="0" smtClean="0">
                <a:solidFill>
                  <a:schemeClr val="bg1">
                    <a:lumMod val="50000"/>
                  </a:schemeClr>
                </a:solidFill>
              </a:rPr>
              <a:t>Four ways to say it</a:t>
            </a:r>
            <a:endParaRPr lang="en-US" sz="3200" i="1" dirty="0">
              <a:solidFill>
                <a:schemeClr val="bg1">
                  <a:lumMod val="50000"/>
                </a:schemeClr>
              </a:solidFill>
            </a:endParaRPr>
          </a:p>
        </p:txBody>
      </p:sp>
    </p:spTree>
    <p:extLst>
      <p:ext uri="{BB962C8B-B14F-4D97-AF65-F5344CB8AC3E}">
        <p14:creationId xmlns:p14="http://schemas.microsoft.com/office/powerpoint/2010/main" val="4226697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87655" y="2193474"/>
            <a:ext cx="10363200" cy="1470025"/>
          </a:xfrm>
        </p:spPr>
        <p:txBody>
          <a:bodyPr/>
          <a:lstStyle/>
          <a:p>
            <a:r>
              <a:rPr lang="en-US" dirty="0" smtClean="0"/>
              <a:t>Cash Based Interventions</a:t>
            </a:r>
            <a:br>
              <a:rPr lang="en-US" dirty="0" smtClean="0"/>
            </a:br>
            <a:r>
              <a:rPr lang="en-US" dirty="0" smtClean="0"/>
              <a:t>CBI</a:t>
            </a:r>
            <a:endParaRPr lang="en-US" dirty="0"/>
          </a:p>
        </p:txBody>
      </p:sp>
    </p:spTree>
    <p:extLst>
      <p:ext uri="{BB962C8B-B14F-4D97-AF65-F5344CB8AC3E}">
        <p14:creationId xmlns:p14="http://schemas.microsoft.com/office/powerpoint/2010/main" val="33622965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4400" dirty="0" smtClean="0"/>
              <a:t>Why a Market Analysis?</a:t>
            </a:r>
            <a:endParaRPr lang="en-US" sz="4400" dirty="0"/>
          </a:p>
        </p:txBody>
      </p:sp>
      <p:sp>
        <p:nvSpPr>
          <p:cNvPr id="3" name="Content Placeholder 2"/>
          <p:cNvSpPr>
            <a:spLocks noGrp="1"/>
          </p:cNvSpPr>
          <p:nvPr>
            <p:ph type="subTitle" idx="1"/>
          </p:nvPr>
        </p:nvSpPr>
        <p:spPr>
          <a:xfrm>
            <a:off x="623592" y="1257301"/>
            <a:ext cx="10958807" cy="4470400"/>
          </a:xfrm>
        </p:spPr>
        <p:txBody>
          <a:bodyPr>
            <a:normAutofit/>
          </a:bodyPr>
          <a:lstStyle/>
          <a:p>
            <a:endParaRPr lang="en-US" sz="3600" b="1" dirty="0" smtClean="0"/>
          </a:p>
          <a:p>
            <a:pPr marL="457200" indent="-457200">
              <a:buFont typeface="Wingdings" panose="05000000000000000000" pitchFamily="2" charset="2"/>
              <a:buChar char="ü"/>
            </a:pPr>
            <a:r>
              <a:rPr lang="en-US" sz="3600" dirty="0" smtClean="0"/>
              <a:t>To </a:t>
            </a:r>
            <a:r>
              <a:rPr lang="en-US" sz="3600" u="sng" dirty="0" smtClean="0"/>
              <a:t>use </a:t>
            </a:r>
            <a:r>
              <a:rPr lang="en-US" sz="3600" u="sng" dirty="0"/>
              <a:t>the </a:t>
            </a:r>
            <a:r>
              <a:rPr lang="en-US" sz="3600" u="sng" dirty="0" smtClean="0"/>
              <a:t>local market </a:t>
            </a:r>
            <a:r>
              <a:rPr lang="en-US" sz="3600" u="sng" dirty="0"/>
              <a:t>to deliver a </a:t>
            </a:r>
            <a:r>
              <a:rPr lang="en-US" sz="3600" u="sng" dirty="0" err="1"/>
              <a:t>programme</a:t>
            </a:r>
            <a:r>
              <a:rPr lang="en-US" sz="3600" dirty="0"/>
              <a:t>;</a:t>
            </a:r>
          </a:p>
          <a:p>
            <a:pPr marL="457200" indent="-457200">
              <a:buFont typeface="Wingdings" panose="05000000000000000000" pitchFamily="2" charset="2"/>
              <a:buChar char="ü"/>
            </a:pPr>
            <a:r>
              <a:rPr lang="en-US" sz="3600" dirty="0" smtClean="0"/>
              <a:t>To </a:t>
            </a:r>
            <a:r>
              <a:rPr lang="en-US" sz="3600" u="sng" dirty="0" smtClean="0"/>
              <a:t>support </a:t>
            </a:r>
            <a:r>
              <a:rPr lang="en-US" sz="3600" u="sng" dirty="0"/>
              <a:t>the market</a:t>
            </a:r>
            <a:r>
              <a:rPr lang="en-US" sz="3600" dirty="0"/>
              <a:t> so </a:t>
            </a:r>
            <a:r>
              <a:rPr lang="en-US" sz="3600" b="1" i="1" dirty="0"/>
              <a:t>it</a:t>
            </a:r>
            <a:r>
              <a:rPr lang="en-US" sz="3600" dirty="0"/>
              <a:t> can better serve the population</a:t>
            </a:r>
            <a:r>
              <a:rPr lang="en-US" sz="3600" dirty="0" smtClean="0"/>
              <a:t>; [sustainability]</a:t>
            </a:r>
            <a:endParaRPr lang="en-US" sz="3600" dirty="0"/>
          </a:p>
          <a:p>
            <a:pPr marL="457200" indent="-457200">
              <a:buFont typeface="Wingdings" panose="05000000000000000000" pitchFamily="2" charset="2"/>
              <a:buChar char="ü"/>
            </a:pPr>
            <a:r>
              <a:rPr lang="en-US" sz="3600" dirty="0" smtClean="0"/>
              <a:t>To support </a:t>
            </a:r>
            <a:r>
              <a:rPr lang="en-US" sz="3600" dirty="0"/>
              <a:t>the market environment </a:t>
            </a:r>
            <a:r>
              <a:rPr lang="en-US" sz="3600" u="sng" dirty="0"/>
              <a:t>to improve</a:t>
            </a:r>
            <a:r>
              <a:rPr lang="en-US" sz="3600" dirty="0"/>
              <a:t> the functionality of, and access to, the market </a:t>
            </a:r>
            <a:r>
              <a:rPr lang="en-US" sz="3600" dirty="0" smtClean="0"/>
              <a:t>system</a:t>
            </a:r>
            <a:r>
              <a:rPr lang="en-US" b="1" dirty="0"/>
              <a:t>.</a:t>
            </a:r>
            <a:endParaRPr lang="en-US" sz="2800" dirty="0" smtClean="0"/>
          </a:p>
          <a:p>
            <a:endParaRPr lang="en-US" dirty="0"/>
          </a:p>
        </p:txBody>
      </p:sp>
      <p:sp>
        <p:nvSpPr>
          <p:cNvPr id="4" name="Title 1"/>
          <p:cNvSpPr txBox="1">
            <a:spLocks/>
          </p:cNvSpPr>
          <p:nvPr/>
        </p:nvSpPr>
        <p:spPr>
          <a:xfrm>
            <a:off x="7759700" y="990599"/>
            <a:ext cx="3975100" cy="747919"/>
          </a:xfrm>
          <a:prstGeom prst="rect">
            <a:avLst/>
          </a:prstGeom>
        </p:spPr>
        <p:txBody>
          <a:bodyPr vert="horz"/>
          <a:lstStyle>
            <a:lvl1pPr algn="l" defTabSz="609585" rtl="0" eaLnBrk="1" latinLnBrk="0" hangingPunct="1">
              <a:spcBef>
                <a:spcPct val="0"/>
              </a:spcBef>
              <a:buNone/>
              <a:defRPr sz="4800" kern="1200">
                <a:solidFill>
                  <a:schemeClr val="tx1"/>
                </a:solidFill>
                <a:latin typeface="+mj-lt"/>
                <a:ea typeface="+mj-ea"/>
                <a:cs typeface="+mj-cs"/>
              </a:defRPr>
            </a:lvl1pPr>
          </a:lstStyle>
          <a:p>
            <a:pPr algn="r"/>
            <a:r>
              <a:rPr lang="en-US" sz="3200" i="1" dirty="0" smtClean="0">
                <a:solidFill>
                  <a:schemeClr val="bg1">
                    <a:lumMod val="50000"/>
                  </a:schemeClr>
                </a:solidFill>
              </a:rPr>
              <a:t>Four ways to say it</a:t>
            </a:r>
            <a:endParaRPr lang="en-US" sz="3200" i="1" dirty="0">
              <a:solidFill>
                <a:schemeClr val="bg1">
                  <a:lumMod val="50000"/>
                </a:schemeClr>
              </a:solidFill>
            </a:endParaRPr>
          </a:p>
        </p:txBody>
      </p:sp>
    </p:spTree>
    <p:extLst>
      <p:ext uri="{BB962C8B-B14F-4D97-AF65-F5344CB8AC3E}">
        <p14:creationId xmlns:p14="http://schemas.microsoft.com/office/powerpoint/2010/main" val="3140325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443119"/>
            <a:ext cx="10972800" cy="1125799"/>
          </a:xfrm>
        </p:spPr>
        <p:txBody>
          <a:bodyPr/>
          <a:lstStyle/>
          <a:p>
            <a:r>
              <a:rPr lang="en-US" sz="4800" dirty="0" smtClean="0"/>
              <a:t>Why a Market Analysis?</a:t>
            </a:r>
            <a:endParaRPr lang="en-US" sz="8000" dirty="0"/>
          </a:p>
        </p:txBody>
      </p:sp>
      <p:sp>
        <p:nvSpPr>
          <p:cNvPr id="3" name="Content Placeholder 2"/>
          <p:cNvSpPr>
            <a:spLocks noGrp="1"/>
          </p:cNvSpPr>
          <p:nvPr>
            <p:ph type="subTitle" idx="1"/>
          </p:nvPr>
        </p:nvSpPr>
        <p:spPr>
          <a:xfrm>
            <a:off x="345688" y="1854200"/>
            <a:ext cx="11563814" cy="3744168"/>
          </a:xfrm>
        </p:spPr>
        <p:txBody>
          <a:bodyPr>
            <a:normAutofit/>
          </a:bodyPr>
          <a:lstStyle/>
          <a:p>
            <a:r>
              <a:rPr lang="en-US" dirty="0" smtClean="0"/>
              <a:t>Because </a:t>
            </a:r>
            <a:r>
              <a:rPr lang="en-US" u="sng" dirty="0" smtClean="0"/>
              <a:t>it informs (and therefore, improves)</a:t>
            </a:r>
            <a:r>
              <a:rPr lang="en-US" dirty="0" smtClean="0"/>
              <a:t> </a:t>
            </a:r>
            <a:r>
              <a:rPr lang="en-US" dirty="0"/>
              <a:t>the </a:t>
            </a:r>
            <a:r>
              <a:rPr lang="en-US" dirty="0" smtClean="0"/>
              <a:t>design and </a:t>
            </a:r>
            <a:r>
              <a:rPr lang="en-US" u="sng" dirty="0"/>
              <a:t>implementation</a:t>
            </a:r>
            <a:r>
              <a:rPr lang="en-US" dirty="0"/>
              <a:t> of </a:t>
            </a:r>
            <a:r>
              <a:rPr lang="en-US" dirty="0" smtClean="0"/>
              <a:t>appropriate interventions </a:t>
            </a:r>
            <a:r>
              <a:rPr lang="en-US" dirty="0"/>
              <a:t>using and </a:t>
            </a:r>
            <a:r>
              <a:rPr lang="en-US" dirty="0" smtClean="0"/>
              <a:t>supporting local markets.</a:t>
            </a:r>
          </a:p>
          <a:p>
            <a:endParaRPr lang="en-US" dirty="0"/>
          </a:p>
          <a:p>
            <a:r>
              <a:rPr lang="en-US" dirty="0" smtClean="0"/>
              <a:t>Because it helps to follow Sphere </a:t>
            </a:r>
            <a:r>
              <a:rPr lang="en-US" u="sng" dirty="0"/>
              <a:t>Protection Princ</a:t>
            </a:r>
            <a:r>
              <a:rPr lang="en-US" dirty="0"/>
              <a:t>iple 1: </a:t>
            </a:r>
            <a:endParaRPr lang="en-US" dirty="0" smtClean="0"/>
          </a:p>
          <a:p>
            <a:pPr marL="0" indent="0">
              <a:buNone/>
            </a:pPr>
            <a:r>
              <a:rPr lang="en-US" i="1" dirty="0" smtClean="0"/>
              <a:t>‘</a:t>
            </a:r>
            <a:r>
              <a:rPr lang="en-US" i="1" dirty="0"/>
              <a:t>Avoid exposing people to further harm </a:t>
            </a:r>
            <a:r>
              <a:rPr lang="en-US" i="1" dirty="0" smtClean="0"/>
              <a:t>as a </a:t>
            </a:r>
            <a:r>
              <a:rPr lang="en-US" i="1" dirty="0"/>
              <a:t>result of your actions</a:t>
            </a:r>
            <a:r>
              <a:rPr lang="en-US" i="1" dirty="0" smtClean="0"/>
              <a:t>’.</a:t>
            </a:r>
          </a:p>
          <a:p>
            <a:endParaRPr lang="en-US" dirty="0"/>
          </a:p>
        </p:txBody>
      </p:sp>
      <p:sp>
        <p:nvSpPr>
          <p:cNvPr id="4" name="Title 1"/>
          <p:cNvSpPr txBox="1">
            <a:spLocks/>
          </p:cNvSpPr>
          <p:nvPr/>
        </p:nvSpPr>
        <p:spPr>
          <a:xfrm>
            <a:off x="7759700" y="990599"/>
            <a:ext cx="3975100" cy="747919"/>
          </a:xfrm>
          <a:prstGeom prst="rect">
            <a:avLst/>
          </a:prstGeom>
        </p:spPr>
        <p:txBody>
          <a:bodyPr vert="horz"/>
          <a:lstStyle>
            <a:lvl1pPr algn="l" defTabSz="609585" rtl="0" eaLnBrk="1" latinLnBrk="0" hangingPunct="1">
              <a:spcBef>
                <a:spcPct val="0"/>
              </a:spcBef>
              <a:buNone/>
              <a:defRPr sz="4800" kern="1200">
                <a:solidFill>
                  <a:schemeClr val="tx1"/>
                </a:solidFill>
                <a:latin typeface="+mj-lt"/>
                <a:ea typeface="+mj-ea"/>
                <a:cs typeface="+mj-cs"/>
              </a:defRPr>
            </a:lvl1pPr>
          </a:lstStyle>
          <a:p>
            <a:pPr algn="r"/>
            <a:r>
              <a:rPr lang="en-US" sz="3200" i="1" dirty="0" smtClean="0">
                <a:solidFill>
                  <a:schemeClr val="bg1">
                    <a:lumMod val="50000"/>
                  </a:schemeClr>
                </a:solidFill>
              </a:rPr>
              <a:t>Four ways to say it</a:t>
            </a:r>
            <a:endParaRPr lang="en-US" sz="3200" i="1" dirty="0">
              <a:solidFill>
                <a:schemeClr val="bg1">
                  <a:lumMod val="50000"/>
                </a:schemeClr>
              </a:solidFill>
            </a:endParaRPr>
          </a:p>
        </p:txBody>
      </p:sp>
    </p:spTree>
    <p:extLst>
      <p:ext uri="{BB962C8B-B14F-4D97-AF65-F5344CB8AC3E}">
        <p14:creationId xmlns:p14="http://schemas.microsoft.com/office/powerpoint/2010/main" val="1503796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030" y="2466313"/>
            <a:ext cx="10363200" cy="1470025"/>
          </a:xfrm>
        </p:spPr>
        <p:txBody>
          <a:bodyPr/>
          <a:lstStyle/>
          <a:p>
            <a:r>
              <a:rPr lang="en-US" dirty="0"/>
              <a:t>Market </a:t>
            </a:r>
            <a:r>
              <a:rPr lang="en-US" dirty="0" smtClean="0"/>
              <a:t>Assessments</a:t>
            </a:r>
            <a:endParaRPr lang="en-US" dirty="0"/>
          </a:p>
        </p:txBody>
      </p:sp>
    </p:spTree>
    <p:extLst>
      <p:ext uri="{BB962C8B-B14F-4D97-AF65-F5344CB8AC3E}">
        <p14:creationId xmlns:p14="http://schemas.microsoft.com/office/powerpoint/2010/main" val="24744365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060" y="319315"/>
            <a:ext cx="12013019" cy="1052285"/>
          </a:xfrm>
        </p:spPr>
        <p:txBody>
          <a:bodyPr/>
          <a:lstStyle/>
          <a:p>
            <a:pPr marL="0" indent="0" algn="ctr">
              <a:buNone/>
            </a:pPr>
            <a:r>
              <a:rPr lang="en-US" dirty="0"/>
              <a:t>Introduction to Market Assessments</a:t>
            </a:r>
            <a:endParaRPr lang="en-US" dirty="0" smtClean="0"/>
          </a:p>
          <a:p>
            <a:pPr marL="0" indent="0" algn="ctr">
              <a:buNone/>
            </a:pPr>
            <a:r>
              <a:rPr lang="en-US" sz="1600" dirty="0"/>
              <a:t>https://www.youtube.com/watch?v=dOrI1kxhp5U</a:t>
            </a:r>
          </a:p>
        </p:txBody>
      </p:sp>
      <p:pic>
        <p:nvPicPr>
          <p:cNvPr id="2" name="Picture 1"/>
          <p:cNvPicPr>
            <a:picLocks noChangeAspect="1"/>
          </p:cNvPicPr>
          <p:nvPr/>
        </p:nvPicPr>
        <p:blipFill>
          <a:blip r:embed="rId2"/>
          <a:stretch>
            <a:fillRect/>
          </a:stretch>
        </p:blipFill>
        <p:spPr>
          <a:xfrm>
            <a:off x="2692731" y="1371600"/>
            <a:ext cx="6797675" cy="4665614"/>
          </a:xfrm>
          <a:prstGeom prst="rect">
            <a:avLst/>
          </a:prstGeom>
        </p:spPr>
      </p:pic>
    </p:spTree>
    <p:extLst>
      <p:ext uri="{BB962C8B-B14F-4D97-AF65-F5344CB8AC3E}">
        <p14:creationId xmlns:p14="http://schemas.microsoft.com/office/powerpoint/2010/main" val="13383334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59292" y="1376922"/>
            <a:ext cx="8922619" cy="3416320"/>
          </a:xfrm>
          <a:prstGeom prst="rect">
            <a:avLst/>
          </a:prstGeom>
        </p:spPr>
        <p:txBody>
          <a:bodyPr wrap="square" anchor="ctr">
            <a:spAutoFit/>
          </a:bodyPr>
          <a:lstStyle/>
          <a:p>
            <a:pPr algn="just"/>
            <a:r>
              <a:rPr lang="en-US" sz="3600" dirty="0">
                <a:solidFill>
                  <a:schemeClr val="bg1"/>
                </a:solidFill>
              </a:rPr>
              <a:t>Start with rough approximate ideas about the market system and then, by gradually incorporating new information gathered from interviews and field work, repeatedly revise and refine the picture until a good analysis is achieved.</a:t>
            </a:r>
          </a:p>
        </p:txBody>
      </p:sp>
    </p:spTree>
    <p:extLst>
      <p:ext uri="{BB962C8B-B14F-4D97-AF65-F5344CB8AC3E}">
        <p14:creationId xmlns:p14="http://schemas.microsoft.com/office/powerpoint/2010/main" val="392010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431371" y="412595"/>
            <a:ext cx="5280387" cy="5687122"/>
          </a:xfrm>
        </p:spPr>
        <p:txBody>
          <a:bodyPr>
            <a:normAutofit/>
          </a:bodyPr>
          <a:lstStyle/>
          <a:p>
            <a:pPr marL="1028689" indent="-571500">
              <a:buFont typeface="Wingdings" panose="05000000000000000000" pitchFamily="2" charset="2"/>
              <a:buChar char="§"/>
            </a:pPr>
            <a:r>
              <a:rPr lang="en-US" sz="2800" dirty="0"/>
              <a:t>What we want to focus on?</a:t>
            </a:r>
          </a:p>
          <a:p>
            <a:pPr marL="457189"/>
            <a:r>
              <a:rPr lang="en-US" sz="2800" dirty="0"/>
              <a:t>____________________</a:t>
            </a:r>
          </a:p>
          <a:p>
            <a:pPr marL="1028689" indent="-571500">
              <a:buFont typeface="Wingdings" panose="05000000000000000000" pitchFamily="2" charset="2"/>
              <a:buChar char="§"/>
            </a:pPr>
            <a:endParaRPr lang="en-US" sz="2800" dirty="0" smtClean="0">
              <a:solidFill>
                <a:schemeClr val="tx1"/>
              </a:solidFill>
            </a:endParaRPr>
          </a:p>
          <a:p>
            <a:pPr marL="1028689" indent="-571500">
              <a:buFont typeface="Wingdings" panose="05000000000000000000" pitchFamily="2" charset="2"/>
              <a:buChar char="§"/>
            </a:pPr>
            <a:r>
              <a:rPr lang="en-US" sz="2800" dirty="0" smtClean="0">
                <a:solidFill>
                  <a:schemeClr val="tx1"/>
                </a:solidFill>
              </a:rPr>
              <a:t>Define the scope of the Market Assessment. </a:t>
            </a:r>
          </a:p>
          <a:p>
            <a:pPr marL="457189"/>
            <a:endParaRPr lang="en-US" sz="2800" dirty="0" smtClean="0">
              <a:solidFill>
                <a:schemeClr val="tx1"/>
              </a:solidFill>
            </a:endParaRPr>
          </a:p>
          <a:p>
            <a:pPr marL="1028689" indent="-571500">
              <a:buFont typeface="Wingdings" panose="05000000000000000000" pitchFamily="2" charset="2"/>
              <a:buChar char="§"/>
            </a:pPr>
            <a:r>
              <a:rPr lang="en-US" sz="2800" dirty="0" smtClean="0">
                <a:solidFill>
                  <a:schemeClr val="tx1"/>
                </a:solidFill>
              </a:rPr>
              <a:t>Define to what extent, the market analysis includes an assessment of overall market functionality</a:t>
            </a:r>
            <a:r>
              <a:rPr lang="en-US" sz="2800" dirty="0" smtClean="0"/>
              <a:t>.</a:t>
            </a:r>
          </a:p>
          <a:p>
            <a:pPr marL="457189"/>
            <a:endParaRPr lang="en-US" sz="2800" dirty="0" smtClean="0"/>
          </a:p>
        </p:txBody>
      </p:sp>
      <p:pic>
        <p:nvPicPr>
          <p:cNvPr id="1028" name="Picture 4" descr="Image result for focus"/>
          <p:cNvPicPr>
            <a:picLocks noChangeAspect="1" noChangeArrowheads="1"/>
          </p:cNvPicPr>
          <p:nvPr/>
        </p:nvPicPr>
        <p:blipFill rotWithShape="1">
          <a:blip r:embed="rId3">
            <a:extLst>
              <a:ext uri="{28A0092B-C50C-407E-A947-70E740481C1C}">
                <a14:useLocalDpi xmlns:a14="http://schemas.microsoft.com/office/drawing/2010/main" val="0"/>
              </a:ext>
            </a:extLst>
          </a:blip>
          <a:srcRect l="16448" r="22262"/>
          <a:stretch/>
        </p:blipFill>
        <p:spPr bwMode="auto">
          <a:xfrm>
            <a:off x="6222380" y="239752"/>
            <a:ext cx="5731728"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8802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7789762" y="240000"/>
            <a:ext cx="4236334" cy="5721600"/>
          </a:xfrm>
        </p:spPr>
        <p:txBody>
          <a:bodyPr>
            <a:normAutofit/>
          </a:bodyPr>
          <a:lstStyle/>
          <a:p>
            <a:pPr marL="1028689" indent="-571500">
              <a:buFont typeface="Wingdings" panose="05000000000000000000" pitchFamily="2" charset="2"/>
              <a:buChar char="§"/>
            </a:pPr>
            <a:r>
              <a:rPr lang="en-US" dirty="0"/>
              <a:t>Where we should focus on? </a:t>
            </a:r>
            <a:endParaRPr lang="en-US" dirty="0" smtClean="0"/>
          </a:p>
          <a:p>
            <a:pPr marL="457189" algn="ctr"/>
            <a:r>
              <a:rPr lang="en-US" sz="1600" dirty="0" smtClean="0"/>
              <a:t>__________________________</a:t>
            </a:r>
          </a:p>
          <a:p>
            <a:pPr marL="457189"/>
            <a:endParaRPr lang="en-US" sz="1400" dirty="0" smtClean="0"/>
          </a:p>
          <a:p>
            <a:pPr marL="1028689" indent="-571500">
              <a:buFont typeface="Wingdings" panose="05000000000000000000" pitchFamily="2" charset="2"/>
              <a:buChar char="§"/>
            </a:pPr>
            <a:r>
              <a:rPr lang="en-US" dirty="0" smtClean="0"/>
              <a:t>Ensure </a:t>
            </a:r>
            <a:r>
              <a:rPr lang="en-US" dirty="0"/>
              <a:t>that fieldwork extends </a:t>
            </a:r>
            <a:r>
              <a:rPr lang="en-US" dirty="0" smtClean="0"/>
              <a:t>to </a:t>
            </a:r>
            <a:r>
              <a:rPr lang="en-US" dirty="0"/>
              <a:t>relevant geographical locations in the market </a:t>
            </a:r>
            <a:r>
              <a:rPr lang="en-US" dirty="0" smtClean="0"/>
              <a:t>system</a:t>
            </a:r>
            <a:r>
              <a:rPr lang="en-US" dirty="0"/>
              <a:t>. </a:t>
            </a:r>
            <a:endParaRPr lang="en-US" dirty="0" smtClean="0"/>
          </a:p>
          <a:p>
            <a:pPr marL="1028689" indent="-571500">
              <a:buFont typeface="Wingdings" panose="05000000000000000000" pitchFamily="2" charset="2"/>
              <a:buChar char="§"/>
            </a:pPr>
            <a:r>
              <a:rPr lang="en-US" dirty="0" smtClean="0"/>
              <a:t>As possible broaden </a:t>
            </a:r>
            <a:r>
              <a:rPr lang="en-US" dirty="0"/>
              <a:t>the geographic scope of monitoring beyond the </a:t>
            </a:r>
            <a:r>
              <a:rPr lang="en-US" dirty="0" err="1"/>
              <a:t>programme</a:t>
            </a:r>
            <a:r>
              <a:rPr lang="en-US" dirty="0"/>
              <a:t> response area in order to keep an eye on </a:t>
            </a:r>
            <a:r>
              <a:rPr lang="en-US" b="1" dirty="0">
                <a:effectLst>
                  <a:outerShdw blurRad="38100" dist="38100" dir="2700000" algn="tl">
                    <a:srgbClr val="000000">
                      <a:alpha val="43137"/>
                    </a:srgbClr>
                  </a:outerShdw>
                </a:effectLst>
              </a:rPr>
              <a:t>source markets. </a:t>
            </a:r>
            <a:endParaRPr lang="en-US" dirty="0"/>
          </a:p>
        </p:txBody>
      </p:sp>
      <p:sp>
        <p:nvSpPr>
          <p:cNvPr id="2" name="Title 1"/>
          <p:cNvSpPr>
            <a:spLocks noGrp="1"/>
          </p:cNvSpPr>
          <p:nvPr>
            <p:ph type="title" idx="4294967295"/>
          </p:nvPr>
        </p:nvSpPr>
        <p:spPr>
          <a:xfrm>
            <a:off x="0" y="442913"/>
            <a:ext cx="8207999" cy="644525"/>
          </a:xfrm>
          <a:prstGeom prst="rect">
            <a:avLst/>
          </a:prstGeom>
        </p:spPr>
        <p:txBody>
          <a:bodyPr>
            <a:noAutofit/>
          </a:bodyPr>
          <a:lstStyle/>
          <a:p>
            <a:pPr algn="l"/>
            <a:r>
              <a:rPr lang="en-US" sz="3100" dirty="0" smtClean="0"/>
              <a:t>    Define geographic scope of the assessment.</a:t>
            </a:r>
            <a:endParaRPr lang="en-US" sz="3100" dirty="0"/>
          </a:p>
        </p:txBody>
      </p:sp>
      <p:pic>
        <p:nvPicPr>
          <p:cNvPr id="4" name="Picture 3"/>
          <p:cNvPicPr>
            <a:picLocks noChangeAspect="1"/>
          </p:cNvPicPr>
          <p:nvPr/>
        </p:nvPicPr>
        <p:blipFill rotWithShape="1">
          <a:blip r:embed="rId3"/>
          <a:srcRect r="13628"/>
          <a:stretch/>
        </p:blipFill>
        <p:spPr>
          <a:xfrm>
            <a:off x="272993" y="1087438"/>
            <a:ext cx="7662012" cy="4874162"/>
          </a:xfrm>
          <a:prstGeom prst="rect">
            <a:avLst/>
          </a:prstGeom>
        </p:spPr>
      </p:pic>
    </p:spTree>
    <p:extLst>
      <p:ext uri="{BB962C8B-B14F-4D97-AF65-F5344CB8AC3E}">
        <p14:creationId xmlns:p14="http://schemas.microsoft.com/office/powerpoint/2010/main" val="42628160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a:t>
            </a:r>
            <a:r>
              <a:rPr lang="en-US" dirty="0" smtClean="0"/>
              <a:t>et the team for data collection and analysis.</a:t>
            </a:r>
            <a:endParaRPr lang="en-US" dirty="0"/>
          </a:p>
        </p:txBody>
      </p:sp>
      <p:sp>
        <p:nvSpPr>
          <p:cNvPr id="3" name="Content Placeholder 2"/>
          <p:cNvSpPr>
            <a:spLocks noGrp="1"/>
          </p:cNvSpPr>
          <p:nvPr>
            <p:ph type="subTitle" idx="1"/>
          </p:nvPr>
        </p:nvSpPr>
        <p:spPr/>
        <p:txBody>
          <a:bodyPr>
            <a:noAutofit/>
          </a:bodyPr>
          <a:lstStyle/>
          <a:p>
            <a:pPr marL="457200" indent="-457200">
              <a:buFont typeface="Arial" panose="020B0604020202020204" pitchFamily="34" charset="0"/>
              <a:buChar char="•"/>
            </a:pPr>
            <a:r>
              <a:rPr lang="en-US" sz="2800" dirty="0" smtClean="0"/>
              <a:t>The different team members should:</a:t>
            </a:r>
          </a:p>
          <a:p>
            <a:pPr marL="1066785" lvl="1" indent="-457200" algn="l">
              <a:buFont typeface="Arial" panose="020B0604020202020204" pitchFamily="34" charset="0"/>
              <a:buChar char="•"/>
            </a:pPr>
            <a:r>
              <a:rPr lang="en-US" sz="2800" dirty="0" smtClean="0">
                <a:solidFill>
                  <a:schemeClr val="tx1"/>
                </a:solidFill>
              </a:rPr>
              <a:t>have complementary skills; </a:t>
            </a:r>
          </a:p>
          <a:p>
            <a:pPr marL="1066785" lvl="1" indent="-457200" algn="l">
              <a:buFont typeface="Arial" panose="020B0604020202020204" pitchFamily="34" charset="0"/>
              <a:buChar char="•"/>
            </a:pPr>
            <a:r>
              <a:rPr lang="en-US" sz="2800" dirty="0" smtClean="0">
                <a:solidFill>
                  <a:schemeClr val="tx1"/>
                </a:solidFill>
              </a:rPr>
              <a:t>have local knowledge;</a:t>
            </a:r>
          </a:p>
          <a:p>
            <a:pPr marL="1066785" lvl="1" indent="-457200" algn="l">
              <a:buFont typeface="Arial" panose="020B0604020202020204" pitchFamily="34" charset="0"/>
              <a:buChar char="•"/>
            </a:pPr>
            <a:r>
              <a:rPr lang="en-US" sz="2800" dirty="0" smtClean="0">
                <a:solidFill>
                  <a:schemeClr val="tx1"/>
                </a:solidFill>
              </a:rPr>
              <a:t>have technical knowledge;</a:t>
            </a:r>
          </a:p>
          <a:p>
            <a:pPr marL="1066785" lvl="1" indent="-457200" algn="l">
              <a:buFont typeface="Arial" panose="020B0604020202020204" pitchFamily="34" charset="0"/>
              <a:buChar char="•"/>
            </a:pPr>
            <a:r>
              <a:rPr lang="en-US" sz="2800" dirty="0" smtClean="0">
                <a:solidFill>
                  <a:schemeClr val="tx1"/>
                </a:solidFill>
              </a:rPr>
              <a:t>be gender balanced.</a:t>
            </a:r>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800" dirty="0" smtClean="0"/>
              <a:t>Each team member has clearly defined roles and responsibilities.</a:t>
            </a:r>
          </a:p>
        </p:txBody>
      </p:sp>
      <p:sp>
        <p:nvSpPr>
          <p:cNvPr id="5" name="Rectangle 4"/>
          <p:cNvSpPr/>
          <p:nvPr/>
        </p:nvSpPr>
        <p:spPr>
          <a:xfrm>
            <a:off x="7369742" y="1604294"/>
            <a:ext cx="4478956" cy="2246769"/>
          </a:xfrm>
          <a:prstGeom prst="rect">
            <a:avLst/>
          </a:prstGeom>
        </p:spPr>
        <p:txBody>
          <a:bodyPr wrap="square">
            <a:spAutoFit/>
          </a:bodyPr>
          <a:lstStyle/>
          <a:p>
            <a:r>
              <a:rPr lang="en-US" sz="2800" dirty="0" smtClean="0"/>
              <a:t>This will help                                          to understand </a:t>
            </a:r>
            <a:r>
              <a:rPr lang="en-US" sz="2800" dirty="0"/>
              <a:t>and contextualize </a:t>
            </a:r>
            <a:r>
              <a:rPr lang="en-US" sz="2800" dirty="0" smtClean="0"/>
              <a:t>                      the </a:t>
            </a:r>
            <a:r>
              <a:rPr lang="en-US" sz="2800" dirty="0"/>
              <a:t>primary and secondary data collected. </a:t>
            </a:r>
          </a:p>
        </p:txBody>
      </p:sp>
      <p:sp>
        <p:nvSpPr>
          <p:cNvPr id="6" name="Right Arrow 5"/>
          <p:cNvSpPr/>
          <p:nvPr/>
        </p:nvSpPr>
        <p:spPr>
          <a:xfrm>
            <a:off x="5864357" y="2237981"/>
            <a:ext cx="1395663" cy="979394"/>
          </a:xfrm>
          <a:prstGeom prst="rightArrow">
            <a:avLst/>
          </a:prstGeom>
          <a:solidFill>
            <a:schemeClr val="bg2"/>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81654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 the timing</a:t>
            </a:r>
            <a:endParaRPr lang="en-US" dirty="0"/>
          </a:p>
        </p:txBody>
      </p:sp>
      <p:sp>
        <p:nvSpPr>
          <p:cNvPr id="5" name="Rectangle 4"/>
          <p:cNvSpPr/>
          <p:nvPr/>
        </p:nvSpPr>
        <p:spPr>
          <a:xfrm>
            <a:off x="2541068" y="1850663"/>
            <a:ext cx="2589196" cy="2462213"/>
          </a:xfrm>
          <a:prstGeom prst="rect">
            <a:avLst/>
          </a:prstGeom>
          <a:ln>
            <a:solidFill>
              <a:srgbClr val="FF7600"/>
            </a:solidFill>
            <a:prstDash val="dash"/>
          </a:ln>
        </p:spPr>
        <p:txBody>
          <a:bodyPr wrap="square">
            <a:spAutoFit/>
          </a:bodyPr>
          <a:lstStyle/>
          <a:p>
            <a:r>
              <a:rPr lang="en-US" sz="2200" dirty="0"/>
              <a:t>The best time to undertake a market analysis is when there is </a:t>
            </a:r>
            <a:r>
              <a:rPr lang="en-US" sz="2200" b="1" i="1" dirty="0">
                <a:effectLst>
                  <a:outerShdw blurRad="38100" dist="38100" dir="2700000" algn="tl">
                    <a:srgbClr val="000000">
                      <a:alpha val="43137"/>
                    </a:srgbClr>
                  </a:outerShdw>
                </a:effectLst>
              </a:rPr>
              <a:t>no</a:t>
            </a:r>
            <a:r>
              <a:rPr lang="en-US" sz="2200" dirty="0"/>
              <a:t> immediate need for it (i.e. when there is no crisis). </a:t>
            </a:r>
            <a:r>
              <a:rPr lang="en-US" sz="2200" b="1" dirty="0">
                <a:effectLst>
                  <a:outerShdw blurRad="38100" dist="38100" dir="2700000" algn="tl">
                    <a:srgbClr val="000000">
                      <a:alpha val="43137"/>
                    </a:srgbClr>
                  </a:outerShdw>
                </a:effectLst>
              </a:rPr>
              <a:t>Why</a:t>
            </a:r>
            <a:r>
              <a:rPr lang="en-US" sz="2200" b="1" dirty="0" smtClean="0">
                <a:effectLst>
                  <a:outerShdw blurRad="38100" dist="38100" dir="2700000" algn="tl">
                    <a:srgbClr val="000000">
                      <a:alpha val="43137"/>
                    </a:srgbClr>
                  </a:outerShdw>
                </a:effectLst>
              </a:rPr>
              <a:t>?</a:t>
            </a:r>
            <a:endParaRPr lang="en-US" sz="2200" b="1" dirty="0">
              <a:effectLst>
                <a:outerShdw blurRad="38100" dist="38100" dir="2700000" algn="tl">
                  <a:srgbClr val="000000">
                    <a:alpha val="43137"/>
                  </a:srgbClr>
                </a:outerShdw>
              </a:effectLst>
            </a:endParaRPr>
          </a:p>
        </p:txBody>
      </p:sp>
      <p:sp>
        <p:nvSpPr>
          <p:cNvPr id="6" name="Rectangle 5"/>
          <p:cNvSpPr/>
          <p:nvPr/>
        </p:nvSpPr>
        <p:spPr>
          <a:xfrm>
            <a:off x="8364354" y="450279"/>
            <a:ext cx="2974206" cy="2800767"/>
          </a:xfrm>
          <a:prstGeom prst="rect">
            <a:avLst/>
          </a:prstGeom>
          <a:ln>
            <a:solidFill>
              <a:srgbClr val="FF7600"/>
            </a:solidFill>
            <a:prstDash val="dash"/>
          </a:ln>
        </p:spPr>
        <p:txBody>
          <a:bodyPr wrap="square">
            <a:spAutoFit/>
          </a:bodyPr>
          <a:lstStyle/>
          <a:p>
            <a:r>
              <a:rPr lang="en-US" sz="2200" dirty="0"/>
              <a:t>A </a:t>
            </a:r>
            <a:r>
              <a:rPr lang="en-US" sz="2200" b="1" dirty="0"/>
              <a:t>base-line assessment </a:t>
            </a:r>
            <a:r>
              <a:rPr lang="en-US" sz="2200" dirty="0"/>
              <a:t>improves understanding of what drives these changes, and what incentives and disincentives lead market actors to act in certain ways; </a:t>
            </a:r>
          </a:p>
        </p:txBody>
      </p:sp>
      <p:sp>
        <p:nvSpPr>
          <p:cNvPr id="7" name="Rectangle 6"/>
          <p:cNvSpPr/>
          <p:nvPr/>
        </p:nvSpPr>
        <p:spPr>
          <a:xfrm>
            <a:off x="5265019" y="1843520"/>
            <a:ext cx="2858704" cy="2454518"/>
          </a:xfrm>
          <a:prstGeom prst="rect">
            <a:avLst/>
          </a:prstGeom>
          <a:ln>
            <a:solidFill>
              <a:srgbClr val="FF7600"/>
            </a:solidFill>
            <a:prstDash val="dash"/>
          </a:ln>
        </p:spPr>
        <p:txBody>
          <a:bodyPr wrap="square" anchor="ctr">
            <a:spAutoFit/>
          </a:bodyPr>
          <a:lstStyle/>
          <a:p>
            <a:pPr marL="152385"/>
            <a:endParaRPr lang="en-US" sz="1050" dirty="0" smtClean="0"/>
          </a:p>
          <a:p>
            <a:pPr marL="152385"/>
            <a:r>
              <a:rPr lang="en-US" sz="2200" b="1" i="1" dirty="0" smtClean="0"/>
              <a:t>Because</a:t>
            </a:r>
            <a:r>
              <a:rPr lang="en-US" sz="2200" dirty="0" smtClean="0"/>
              <a:t> </a:t>
            </a:r>
            <a:r>
              <a:rPr lang="en-US" sz="2200" dirty="0"/>
              <a:t>this is when market systems can </a:t>
            </a:r>
            <a:r>
              <a:rPr lang="en-US" sz="2200" dirty="0" smtClean="0"/>
              <a:t>best be </a:t>
            </a:r>
            <a:r>
              <a:rPr lang="en-US" sz="2200" dirty="0"/>
              <a:t>observed and understood without distortions linked to a crisis.</a:t>
            </a:r>
          </a:p>
          <a:p>
            <a:endParaRPr lang="en-US" sz="1100" dirty="0"/>
          </a:p>
        </p:txBody>
      </p:sp>
      <p:sp>
        <p:nvSpPr>
          <p:cNvPr id="9" name="Rectangle 8"/>
          <p:cNvSpPr/>
          <p:nvPr/>
        </p:nvSpPr>
        <p:spPr>
          <a:xfrm>
            <a:off x="476451" y="1850663"/>
            <a:ext cx="1822383" cy="2554545"/>
          </a:xfrm>
          <a:prstGeom prst="rect">
            <a:avLst/>
          </a:prstGeom>
          <a:ln>
            <a:solidFill>
              <a:srgbClr val="FF9900"/>
            </a:solidFill>
            <a:prstDash val="dashDot"/>
          </a:ln>
        </p:spPr>
        <p:txBody>
          <a:bodyPr wrap="square">
            <a:spAutoFit/>
          </a:bodyPr>
          <a:lstStyle/>
          <a:p>
            <a:r>
              <a:rPr lang="en-US" sz="2000" dirty="0"/>
              <a:t>This will help                                          to understand and contextualize                       the primary and secondary data collected</a:t>
            </a:r>
            <a:r>
              <a:rPr lang="en-US" sz="2000" dirty="0" smtClean="0"/>
              <a:t>.</a:t>
            </a:r>
          </a:p>
          <a:p>
            <a:r>
              <a:rPr lang="en-US" sz="1600" dirty="0" smtClean="0"/>
              <a:t> </a:t>
            </a:r>
            <a:endParaRPr lang="en-US" sz="1600" dirty="0"/>
          </a:p>
        </p:txBody>
      </p:sp>
      <p:sp>
        <p:nvSpPr>
          <p:cNvPr id="10" name="Rectangle 9"/>
          <p:cNvSpPr/>
          <p:nvPr/>
        </p:nvSpPr>
        <p:spPr>
          <a:xfrm>
            <a:off x="8364355" y="3414387"/>
            <a:ext cx="2974206" cy="2308324"/>
          </a:xfrm>
          <a:prstGeom prst="rect">
            <a:avLst/>
          </a:prstGeom>
          <a:ln>
            <a:solidFill>
              <a:srgbClr val="FF7600"/>
            </a:solidFill>
            <a:prstDash val="dash"/>
          </a:ln>
        </p:spPr>
        <p:txBody>
          <a:bodyPr wrap="square">
            <a:spAutoFit/>
          </a:bodyPr>
          <a:lstStyle/>
          <a:p>
            <a:r>
              <a:rPr lang="en-US" sz="2400" dirty="0"/>
              <a:t>such understanding will help the design of interventions that influence these changes in a way that promotes resilience.</a:t>
            </a:r>
          </a:p>
        </p:txBody>
      </p:sp>
    </p:spTree>
    <p:extLst>
      <p:ext uri="{BB962C8B-B14F-4D97-AF65-F5344CB8AC3E}">
        <p14:creationId xmlns:p14="http://schemas.microsoft.com/office/powerpoint/2010/main" val="337663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3627" y="1087655"/>
            <a:ext cx="5338132" cy="4645602"/>
          </a:xfrm>
        </p:spPr>
        <p:txBody>
          <a:bodyPr/>
          <a:lstStyle/>
          <a:p>
            <a:endParaRPr lang="en-US" sz="2800" b="1" dirty="0" smtClean="0"/>
          </a:p>
          <a:p>
            <a:r>
              <a:rPr lang="en-US" sz="2800" b="1" dirty="0" smtClean="0"/>
              <a:t>“</a:t>
            </a:r>
            <a:r>
              <a:rPr lang="en-US" sz="2800" dirty="0"/>
              <a:t>This non-crisis time is also the best moment to build the team’s capacity and focus on raising its awareness of markets and market-related issues</a:t>
            </a:r>
            <a:r>
              <a:rPr lang="en-US" sz="2800" dirty="0" smtClean="0"/>
              <a:t>.”</a:t>
            </a:r>
            <a:r>
              <a:rPr lang="en-US" sz="2800" b="1" dirty="0" smtClean="0"/>
              <a:t> </a:t>
            </a:r>
            <a:endParaRPr lang="en-US" sz="2800" dirty="0"/>
          </a:p>
        </p:txBody>
      </p:sp>
      <p:sp>
        <p:nvSpPr>
          <p:cNvPr id="5" name="Picture Placeholder 4"/>
          <p:cNvSpPr>
            <a:spLocks noGrp="1"/>
          </p:cNvSpPr>
          <p:nvPr>
            <p:ph type="pic" sz="quarter" idx="11"/>
          </p:nvPr>
        </p:nvSpPr>
        <p:spPr/>
      </p:sp>
      <p:pic>
        <p:nvPicPr>
          <p:cNvPr id="4" name="Picture Placeholder 12"/>
          <p:cNvPicPr>
            <a:picLocks noChangeAspect="1"/>
          </p:cNvPicPr>
          <p:nvPr/>
        </p:nvPicPr>
        <p:blipFill rotWithShape="1">
          <a:blip r:embed="rId3">
            <a:extLst>
              <a:ext uri="{28A0092B-C50C-407E-A947-70E740481C1C}">
                <a14:useLocalDpi xmlns:a14="http://schemas.microsoft.com/office/drawing/2010/main" val="0"/>
              </a:ext>
            </a:extLst>
          </a:blip>
          <a:srcRect l="28818" r="4468"/>
          <a:stretch/>
        </p:blipFill>
        <p:spPr>
          <a:xfrm>
            <a:off x="6213987" y="227666"/>
            <a:ext cx="5738014" cy="5733934"/>
          </a:xfrm>
          <a:prstGeom prst="rect">
            <a:avLst/>
          </a:prstGeom>
        </p:spPr>
      </p:pic>
      <p:sp>
        <p:nvSpPr>
          <p:cNvPr id="11" name="Title 3"/>
          <p:cNvSpPr txBox="1">
            <a:spLocks/>
          </p:cNvSpPr>
          <p:nvPr/>
        </p:nvSpPr>
        <p:spPr>
          <a:xfrm>
            <a:off x="609600" y="443119"/>
            <a:ext cx="10972800" cy="644536"/>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3200" dirty="0" smtClean="0"/>
              <a:t>Set the timing</a:t>
            </a:r>
            <a:endParaRPr lang="en-US" sz="3200" dirty="0"/>
          </a:p>
        </p:txBody>
      </p:sp>
    </p:spTree>
    <p:extLst>
      <p:ext uri="{BB962C8B-B14F-4D97-AF65-F5344CB8AC3E}">
        <p14:creationId xmlns:p14="http://schemas.microsoft.com/office/powerpoint/2010/main" val="2315104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060" y="319315"/>
            <a:ext cx="12013019" cy="1052285"/>
          </a:xfrm>
        </p:spPr>
        <p:txBody>
          <a:bodyPr/>
          <a:lstStyle/>
          <a:p>
            <a:pPr marL="0" indent="0" algn="ctr">
              <a:buNone/>
            </a:pPr>
            <a:r>
              <a:rPr lang="en-US" dirty="0" err="1" smtClean="0"/>
              <a:t>CaLP</a:t>
            </a:r>
            <a:r>
              <a:rPr lang="en-US" dirty="0"/>
              <a:t> </a:t>
            </a:r>
            <a:r>
              <a:rPr lang="en-US" b="1" dirty="0" smtClean="0">
                <a:effectLst>
                  <a:outerShdw blurRad="38100" dist="38100" dir="2700000" algn="tl">
                    <a:srgbClr val="000000">
                      <a:alpha val="43137"/>
                    </a:srgbClr>
                  </a:outerShdw>
                </a:effectLst>
              </a:rPr>
              <a:t>C</a:t>
            </a:r>
            <a:r>
              <a:rPr lang="en-US" dirty="0" smtClean="0"/>
              <a:t>ash </a:t>
            </a:r>
            <a:r>
              <a:rPr lang="en-US" b="1" dirty="0" smtClean="0">
                <a:effectLst>
                  <a:outerShdw blurRad="38100" dist="38100" dir="2700000" algn="tl">
                    <a:srgbClr val="000000">
                      <a:alpha val="43137"/>
                    </a:srgbClr>
                  </a:outerShdw>
                </a:effectLst>
              </a:rPr>
              <a:t>T</a:t>
            </a:r>
            <a:r>
              <a:rPr lang="en-US" dirty="0" smtClean="0"/>
              <a:t>ransfer </a:t>
            </a:r>
            <a:r>
              <a:rPr lang="en-US" b="1" dirty="0" smtClean="0">
                <a:effectLst>
                  <a:outerShdw blurRad="38100" dist="38100" dir="2700000" algn="tl">
                    <a:srgbClr val="000000">
                      <a:alpha val="43137"/>
                    </a:srgbClr>
                  </a:outerShdw>
                </a:effectLst>
              </a:rPr>
              <a:t>P</a:t>
            </a:r>
            <a:r>
              <a:rPr lang="en-US" dirty="0" smtClean="0"/>
              <a:t>rogramming </a:t>
            </a:r>
          </a:p>
          <a:p>
            <a:pPr marL="0" indent="0" algn="ctr">
              <a:buNone/>
            </a:pPr>
            <a:r>
              <a:rPr lang="en-US" sz="1600" dirty="0" smtClean="0">
                <a:hlinkClick r:id="rId2"/>
              </a:rPr>
              <a:t>https</a:t>
            </a:r>
            <a:r>
              <a:rPr lang="en-US" sz="1600" dirty="0">
                <a:hlinkClick r:id="rId2"/>
              </a:rPr>
              <a:t>://www.youtube.com/watch?v=ZNUQ36xH9II&amp;t=3s</a:t>
            </a:r>
            <a:endParaRPr lang="en-US" sz="1600" dirty="0"/>
          </a:p>
        </p:txBody>
      </p:sp>
      <p:pic>
        <p:nvPicPr>
          <p:cNvPr id="6" name="Picture 5"/>
          <p:cNvPicPr>
            <a:picLocks noChangeAspect="1"/>
          </p:cNvPicPr>
          <p:nvPr/>
        </p:nvPicPr>
        <p:blipFill rotWithShape="1">
          <a:blip r:embed="rId3"/>
          <a:srcRect l="6133" t="17732" r="40757" b="18314"/>
          <a:stretch/>
        </p:blipFill>
        <p:spPr>
          <a:xfrm>
            <a:off x="2581226" y="1275907"/>
            <a:ext cx="7029549" cy="4761398"/>
          </a:xfrm>
          <a:prstGeom prst="rect">
            <a:avLst/>
          </a:prstGeom>
        </p:spPr>
      </p:pic>
    </p:spTree>
    <p:extLst>
      <p:ext uri="{BB962C8B-B14F-4D97-AF65-F5344CB8AC3E}">
        <p14:creationId xmlns:p14="http://schemas.microsoft.com/office/powerpoint/2010/main" val="40814233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pPr lvl="0"/>
            <a:r>
              <a:rPr lang="en-US" i="1" dirty="0"/>
              <a:t>Market Assessment </a:t>
            </a:r>
            <a:r>
              <a:rPr lang="en-US" b="1" i="1" dirty="0"/>
              <a:t>for Shelter</a:t>
            </a:r>
            <a:r>
              <a:rPr lang="en-US" b="1" dirty="0"/>
              <a:t> </a:t>
            </a:r>
            <a:r>
              <a:rPr lang="en-US" dirty="0"/>
              <a:t>will respond to questions such as what would be the impact of importing in-kind construction materials? Or, can beneficiaries locally purchase construction materials if they receive cash? </a:t>
            </a:r>
          </a:p>
        </p:txBody>
      </p:sp>
      <p:sp>
        <p:nvSpPr>
          <p:cNvPr id="5" name="Text Placeholder 4"/>
          <p:cNvSpPr>
            <a:spLocks noGrp="1"/>
          </p:cNvSpPr>
          <p:nvPr>
            <p:ph type="body" sz="quarter" idx="14"/>
          </p:nvPr>
        </p:nvSpPr>
        <p:spPr/>
        <p:txBody>
          <a:bodyPr/>
          <a:lstStyle/>
          <a:p>
            <a:r>
              <a:rPr lang="en-US" b="1" i="1" dirty="0"/>
              <a:t>Shelter</a:t>
            </a:r>
            <a:r>
              <a:rPr lang="en-US" b="1" dirty="0"/>
              <a:t> </a:t>
            </a:r>
            <a:r>
              <a:rPr lang="en-US" dirty="0"/>
              <a:t>Market Assessment focus in rental units available in the market, and will respond to the key question: Can the housing market respond to an increase in demand as a result of cash </a:t>
            </a:r>
            <a:r>
              <a:rPr lang="en-US" dirty="0" err="1"/>
              <a:t>programmes</a:t>
            </a:r>
            <a:endParaRPr lang="en-US" dirty="0"/>
          </a:p>
        </p:txBody>
      </p:sp>
      <p:pic>
        <p:nvPicPr>
          <p:cNvPr id="9" name="Picture 8"/>
          <p:cNvPicPr>
            <a:picLocks noChangeAspect="1"/>
          </p:cNvPicPr>
          <p:nvPr/>
        </p:nvPicPr>
        <p:blipFill>
          <a:blip r:embed="rId3"/>
          <a:stretch>
            <a:fillRect/>
          </a:stretch>
        </p:blipFill>
        <p:spPr>
          <a:xfrm>
            <a:off x="6221488" y="246651"/>
            <a:ext cx="1941131" cy="2740800"/>
          </a:xfrm>
          <a:prstGeom prst="rect">
            <a:avLst/>
          </a:prstGeom>
        </p:spPr>
      </p:pic>
      <p:pic>
        <p:nvPicPr>
          <p:cNvPr id="12" name="Picture 11"/>
          <p:cNvPicPr>
            <a:picLocks noChangeAspect="1"/>
          </p:cNvPicPr>
          <p:nvPr/>
        </p:nvPicPr>
        <p:blipFill>
          <a:blip r:embed="rId4"/>
          <a:stretch>
            <a:fillRect/>
          </a:stretch>
        </p:blipFill>
        <p:spPr>
          <a:xfrm>
            <a:off x="8445909" y="240001"/>
            <a:ext cx="3500285" cy="2734150"/>
          </a:xfrm>
          <a:prstGeom prst="rect">
            <a:avLst/>
          </a:prstGeom>
        </p:spPr>
      </p:pic>
      <p:sp>
        <p:nvSpPr>
          <p:cNvPr id="2" name="Picture Placeholder 1"/>
          <p:cNvSpPr>
            <a:spLocks noGrp="1"/>
          </p:cNvSpPr>
          <p:nvPr>
            <p:ph type="pic" sz="quarter" idx="10"/>
          </p:nvPr>
        </p:nvSpPr>
        <p:spPr/>
      </p:sp>
      <p:pic>
        <p:nvPicPr>
          <p:cNvPr id="3" name="Picture 2"/>
          <p:cNvPicPr>
            <a:picLocks noChangeAspect="1"/>
          </p:cNvPicPr>
          <p:nvPr/>
        </p:nvPicPr>
        <p:blipFill rotWithShape="1">
          <a:blip r:embed="rId5"/>
          <a:srcRect t="10967" b="8008"/>
          <a:stretch/>
        </p:blipFill>
        <p:spPr>
          <a:xfrm>
            <a:off x="237967" y="182880"/>
            <a:ext cx="5737382" cy="2858703"/>
          </a:xfrm>
          <a:prstGeom prst="rect">
            <a:avLst/>
          </a:prstGeom>
        </p:spPr>
      </p:pic>
    </p:spTree>
    <p:extLst>
      <p:ext uri="{BB962C8B-B14F-4D97-AF65-F5344CB8AC3E}">
        <p14:creationId xmlns:p14="http://schemas.microsoft.com/office/powerpoint/2010/main" val="6421831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1371" y="295565"/>
            <a:ext cx="5138156" cy="4643364"/>
          </a:xfrm>
        </p:spPr>
        <p:txBody>
          <a:bodyPr/>
          <a:lstStyle/>
          <a:p>
            <a:pPr marL="342900" indent="-342900">
              <a:buFont typeface="Wingdings" panose="05000000000000000000" pitchFamily="2" charset="2"/>
              <a:buChar char="q"/>
            </a:pPr>
            <a:r>
              <a:rPr lang="en-US" sz="2600" dirty="0" smtClean="0"/>
              <a:t>Immediate </a:t>
            </a:r>
            <a:r>
              <a:rPr lang="en-US" sz="2600" dirty="0"/>
              <a:t>and longer-term </a:t>
            </a:r>
            <a:r>
              <a:rPr lang="en-US" sz="2600" dirty="0" smtClean="0"/>
              <a:t>needs</a:t>
            </a:r>
            <a:endParaRPr lang="en-US" sz="2600" dirty="0"/>
          </a:p>
          <a:p>
            <a:pPr marL="342900" indent="-342900">
              <a:buFont typeface="Wingdings" panose="05000000000000000000" pitchFamily="2" charset="2"/>
              <a:buChar char="q"/>
            </a:pPr>
            <a:r>
              <a:rPr lang="en-US" sz="2600" b="1" dirty="0">
                <a:effectLst>
                  <a:outerShdw blurRad="38100" dist="38100" dir="2700000" algn="tl">
                    <a:srgbClr val="000000">
                      <a:alpha val="43137"/>
                    </a:srgbClr>
                  </a:outerShdw>
                </a:effectLst>
              </a:rPr>
              <a:t>Access (physical, financial and social) to </a:t>
            </a:r>
            <a:r>
              <a:rPr lang="en-US" sz="2600" b="1" dirty="0" smtClean="0">
                <a:effectLst>
                  <a:outerShdw blurRad="38100" dist="38100" dir="2700000" algn="tl">
                    <a:srgbClr val="000000">
                      <a:alpha val="43137"/>
                    </a:srgbClr>
                  </a:outerShdw>
                </a:effectLst>
              </a:rPr>
              <a:t>key commodities</a:t>
            </a:r>
            <a:r>
              <a:rPr lang="en-US" sz="2600" dirty="0" smtClean="0"/>
              <a:t>, </a:t>
            </a:r>
            <a:r>
              <a:rPr lang="en-US" sz="2600" dirty="0"/>
              <a:t>including potential barriers </a:t>
            </a:r>
            <a:r>
              <a:rPr lang="en-US" sz="2600" dirty="0" smtClean="0"/>
              <a:t>pre and post-crisis</a:t>
            </a:r>
            <a:endParaRPr lang="en-US" sz="2600" dirty="0"/>
          </a:p>
          <a:p>
            <a:pPr marL="342900" indent="-342900">
              <a:buFont typeface="Wingdings" panose="05000000000000000000" pitchFamily="2" charset="2"/>
              <a:buChar char="q"/>
            </a:pPr>
            <a:r>
              <a:rPr lang="en-US" sz="2600" b="1" dirty="0" smtClean="0">
                <a:effectLst>
                  <a:outerShdw blurRad="38100" dist="38100" dir="2700000" algn="tl">
                    <a:srgbClr val="000000">
                      <a:alpha val="43137"/>
                    </a:srgbClr>
                  </a:outerShdw>
                </a:effectLst>
              </a:rPr>
              <a:t>Prices </a:t>
            </a:r>
            <a:r>
              <a:rPr lang="en-US" sz="2600" b="1" dirty="0">
                <a:effectLst>
                  <a:outerShdw blurRad="38100" dist="38100" dir="2700000" algn="tl">
                    <a:srgbClr val="000000">
                      <a:alpha val="43137"/>
                    </a:srgbClr>
                  </a:outerShdw>
                </a:effectLst>
              </a:rPr>
              <a:t>of key </a:t>
            </a:r>
            <a:r>
              <a:rPr lang="en-US" sz="2600" b="1" dirty="0" smtClean="0">
                <a:effectLst>
                  <a:outerShdw blurRad="38100" dist="38100" dir="2700000" algn="tl">
                    <a:srgbClr val="000000">
                      <a:alpha val="43137"/>
                    </a:srgbClr>
                  </a:outerShdw>
                </a:effectLst>
              </a:rPr>
              <a:t>commodities</a:t>
            </a:r>
          </a:p>
          <a:p>
            <a:pPr marL="342900" indent="-342900">
              <a:buFont typeface="Wingdings" panose="05000000000000000000" pitchFamily="2" charset="2"/>
              <a:buChar char="q"/>
            </a:pPr>
            <a:r>
              <a:rPr lang="en-US" sz="2600" b="1" dirty="0" smtClean="0">
                <a:effectLst>
                  <a:outerShdw blurRad="38100" dist="38100" dir="2700000" algn="tl">
                    <a:srgbClr val="000000">
                      <a:alpha val="43137"/>
                    </a:srgbClr>
                  </a:outerShdw>
                </a:effectLst>
              </a:rPr>
              <a:t>Quality </a:t>
            </a:r>
            <a:r>
              <a:rPr lang="en-US" sz="2600" b="1" dirty="0">
                <a:effectLst>
                  <a:outerShdw blurRad="38100" dist="38100" dir="2700000" algn="tl">
                    <a:srgbClr val="000000">
                      <a:alpha val="43137"/>
                    </a:srgbClr>
                  </a:outerShdw>
                </a:effectLst>
              </a:rPr>
              <a:t>of the key </a:t>
            </a:r>
            <a:r>
              <a:rPr lang="en-US" sz="2600" b="1" dirty="0" smtClean="0">
                <a:effectLst>
                  <a:outerShdw blurRad="38100" dist="38100" dir="2700000" algn="tl">
                    <a:srgbClr val="000000">
                      <a:alpha val="43137"/>
                    </a:srgbClr>
                  </a:outerShdw>
                </a:effectLst>
              </a:rPr>
              <a:t>commodities</a:t>
            </a:r>
          </a:p>
          <a:p>
            <a:pPr marL="342900" indent="-342900">
              <a:buFont typeface="Wingdings" panose="05000000000000000000" pitchFamily="2" charset="2"/>
              <a:buChar char="q"/>
            </a:pPr>
            <a:r>
              <a:rPr lang="en-US" sz="2600" dirty="0"/>
              <a:t>Seasonal </a:t>
            </a:r>
            <a:r>
              <a:rPr lang="en-US" sz="2600" dirty="0" smtClean="0"/>
              <a:t>differences (in terms of access and price)</a:t>
            </a:r>
            <a:endParaRPr lang="en-US" sz="2600" dirty="0"/>
          </a:p>
          <a:p>
            <a:pPr marL="342900" indent="-342900">
              <a:buFont typeface="Wingdings" panose="05000000000000000000" pitchFamily="2" charset="2"/>
              <a:buChar char="q"/>
            </a:pPr>
            <a:r>
              <a:rPr lang="en-US" sz="2600" dirty="0" smtClean="0"/>
              <a:t>Investment capacities</a:t>
            </a:r>
            <a:endParaRPr lang="en-US" sz="2600" dirty="0"/>
          </a:p>
          <a:p>
            <a:endParaRPr lang="en-US" sz="2400" dirty="0"/>
          </a:p>
          <a:p>
            <a:endParaRPr lang="en-US" dirty="0"/>
          </a:p>
        </p:txBody>
      </p:sp>
      <p:sp>
        <p:nvSpPr>
          <p:cNvPr id="4" name="Subtitle 1"/>
          <p:cNvSpPr txBox="1">
            <a:spLocks/>
          </p:cNvSpPr>
          <p:nvPr/>
        </p:nvSpPr>
        <p:spPr>
          <a:xfrm>
            <a:off x="6444244" y="295564"/>
            <a:ext cx="4971902" cy="5024582"/>
          </a:xfrm>
          <a:prstGeom prst="rect">
            <a:avLst/>
          </a:prstGeom>
        </p:spPr>
        <p:txBody>
          <a:bodyPr/>
          <a:lstStyle>
            <a:lvl1pPr marL="0" indent="0" algn="l" defTabSz="609585" rtl="0" eaLnBrk="1" latinLnBrk="0" hangingPunct="1">
              <a:spcBef>
                <a:spcPct val="20000"/>
              </a:spcBef>
              <a:buFont typeface="Arial"/>
              <a:buNone/>
              <a:defRPr sz="32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marL="342900" indent="-342900">
              <a:buFont typeface="Wingdings" panose="05000000000000000000" pitchFamily="2" charset="2"/>
              <a:buChar char="q"/>
            </a:pPr>
            <a:r>
              <a:rPr lang="en-US" sz="2600" dirty="0" smtClean="0"/>
              <a:t>Income and expenditure levels pre- and post-crisis.</a:t>
            </a:r>
          </a:p>
          <a:p>
            <a:pPr marL="342900" indent="-342900">
              <a:buFont typeface="Wingdings" panose="05000000000000000000" pitchFamily="2" charset="2"/>
              <a:buChar char="q"/>
            </a:pPr>
            <a:r>
              <a:rPr lang="en-US" sz="2600" dirty="0" smtClean="0"/>
              <a:t>Coping mechanisms pre- and post-disaster</a:t>
            </a:r>
          </a:p>
          <a:p>
            <a:pPr marL="342900" indent="-342900">
              <a:buFont typeface="Wingdings" panose="05000000000000000000" pitchFamily="2" charset="2"/>
              <a:buChar char="q"/>
            </a:pPr>
            <a:r>
              <a:rPr lang="en-US" sz="2600" dirty="0" smtClean="0"/>
              <a:t>Sources of livelihood pre- and post-crisis</a:t>
            </a:r>
          </a:p>
          <a:p>
            <a:pPr marL="342900" indent="-342900">
              <a:buFont typeface="Wingdings" panose="05000000000000000000" pitchFamily="2" charset="2"/>
              <a:buChar char="q"/>
            </a:pPr>
            <a:r>
              <a:rPr lang="en-US" sz="2600" dirty="0" err="1" smtClean="0"/>
              <a:t>Labour</a:t>
            </a:r>
            <a:r>
              <a:rPr lang="en-US" sz="2600" dirty="0" smtClean="0"/>
              <a:t> wages pre- and post-crisis</a:t>
            </a:r>
          </a:p>
          <a:p>
            <a:pPr marL="342900" indent="-342900">
              <a:buFont typeface="Wingdings" panose="05000000000000000000" pitchFamily="2" charset="2"/>
              <a:buChar char="q"/>
            </a:pPr>
            <a:r>
              <a:rPr lang="en-US" sz="2600" dirty="0" smtClean="0"/>
              <a:t>Functioning of money transfer systems</a:t>
            </a:r>
          </a:p>
          <a:p>
            <a:pPr marL="342900" indent="-342900">
              <a:buFont typeface="Wingdings" panose="05000000000000000000" pitchFamily="2" charset="2"/>
              <a:buChar char="q"/>
            </a:pPr>
            <a:r>
              <a:rPr lang="en-US" sz="2600" dirty="0"/>
              <a:t>Payment mechanisms </a:t>
            </a:r>
          </a:p>
          <a:p>
            <a:endParaRPr lang="en-US" dirty="0"/>
          </a:p>
        </p:txBody>
      </p:sp>
      <p:sp>
        <p:nvSpPr>
          <p:cNvPr id="5" name="Subtitle 1"/>
          <p:cNvSpPr txBox="1">
            <a:spLocks/>
          </p:cNvSpPr>
          <p:nvPr/>
        </p:nvSpPr>
        <p:spPr>
          <a:xfrm>
            <a:off x="431371" y="5320146"/>
            <a:ext cx="11381938" cy="794328"/>
          </a:xfrm>
          <a:prstGeom prst="rect">
            <a:avLst/>
          </a:prstGeom>
        </p:spPr>
        <p:txBody>
          <a:bodyPr/>
          <a:lstStyle>
            <a:lvl1pPr marL="0" indent="0" algn="l" defTabSz="609585" rtl="0" eaLnBrk="1" latinLnBrk="0" hangingPunct="1">
              <a:spcBef>
                <a:spcPct val="20000"/>
              </a:spcBef>
              <a:buFont typeface="Arial"/>
              <a:buNone/>
              <a:defRPr sz="32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marL="342900" indent="-342900">
              <a:buFont typeface="Wingdings" panose="05000000000000000000" pitchFamily="2" charset="2"/>
              <a:buChar char="q"/>
            </a:pPr>
            <a:r>
              <a:rPr lang="en-US" sz="2600" dirty="0" smtClean="0"/>
              <a:t>Interest and capacity to partner with humanitarian </a:t>
            </a:r>
            <a:r>
              <a:rPr lang="en-US" sz="2600" dirty="0" err="1" smtClean="0"/>
              <a:t>organisations</a:t>
            </a:r>
            <a:r>
              <a:rPr lang="en-US" sz="2800" dirty="0" smtClean="0"/>
              <a:t>.</a:t>
            </a:r>
          </a:p>
          <a:p>
            <a:endParaRPr lang="en-US" sz="2400" dirty="0" smtClean="0"/>
          </a:p>
          <a:p>
            <a:endParaRPr lang="en-US" dirty="0"/>
          </a:p>
        </p:txBody>
      </p:sp>
    </p:spTree>
    <p:extLst>
      <p:ext uri="{BB962C8B-B14F-4D97-AF65-F5344CB8AC3E}">
        <p14:creationId xmlns:p14="http://schemas.microsoft.com/office/powerpoint/2010/main" val="1018144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1371" y="295565"/>
            <a:ext cx="5138156" cy="4643364"/>
          </a:xfrm>
        </p:spPr>
        <p:txBody>
          <a:bodyPr/>
          <a:lstStyle/>
          <a:p>
            <a:pPr marL="342900" indent="-342900">
              <a:buFont typeface="Wingdings" panose="05000000000000000000" pitchFamily="2" charset="2"/>
              <a:buChar char="q"/>
            </a:pPr>
            <a:r>
              <a:rPr lang="en-US" sz="2600" dirty="0" smtClean="0"/>
              <a:t>Immediate </a:t>
            </a:r>
            <a:r>
              <a:rPr lang="en-US" sz="2600" dirty="0"/>
              <a:t>and longer-term </a:t>
            </a:r>
            <a:r>
              <a:rPr lang="en-US" sz="2800" b="1" dirty="0">
                <a:solidFill>
                  <a:srgbClr val="FF7600"/>
                </a:solidFill>
              </a:rPr>
              <a:t>[shelter]</a:t>
            </a:r>
            <a:r>
              <a:rPr lang="en-US" sz="2800" dirty="0"/>
              <a:t> </a:t>
            </a:r>
            <a:r>
              <a:rPr lang="en-US" sz="2600" dirty="0" smtClean="0"/>
              <a:t>needs</a:t>
            </a:r>
            <a:endParaRPr lang="en-US" sz="2600" dirty="0"/>
          </a:p>
          <a:p>
            <a:pPr marL="342900" indent="-342900">
              <a:buFont typeface="Wingdings" panose="05000000000000000000" pitchFamily="2" charset="2"/>
              <a:buChar char="q"/>
            </a:pPr>
            <a:r>
              <a:rPr lang="en-US" sz="2600" b="1" dirty="0">
                <a:effectLst>
                  <a:outerShdw blurRad="38100" dist="38100" dir="2700000" algn="tl">
                    <a:srgbClr val="000000">
                      <a:alpha val="43137"/>
                    </a:srgbClr>
                  </a:outerShdw>
                </a:effectLst>
              </a:rPr>
              <a:t>Access (physical, financial and social) to </a:t>
            </a:r>
            <a:r>
              <a:rPr lang="en-US" sz="2800" b="1" dirty="0">
                <a:solidFill>
                  <a:srgbClr val="FF7600"/>
                </a:solidFill>
              </a:rPr>
              <a:t>[shelter</a:t>
            </a:r>
            <a:r>
              <a:rPr lang="en-US" sz="2800" b="1" dirty="0" smtClean="0">
                <a:solidFill>
                  <a:srgbClr val="FF7600"/>
                </a:solidFill>
              </a:rPr>
              <a:t>]</a:t>
            </a:r>
            <a:r>
              <a:rPr lang="en-US" sz="2600" dirty="0" smtClean="0"/>
              <a:t>,                including </a:t>
            </a:r>
            <a:r>
              <a:rPr lang="en-US" sz="2600" dirty="0"/>
              <a:t>potential barriers </a:t>
            </a:r>
            <a:r>
              <a:rPr lang="en-US" sz="2600" dirty="0" smtClean="0"/>
              <a:t>pre and post-crisis</a:t>
            </a:r>
            <a:endParaRPr lang="en-US" sz="2600" dirty="0"/>
          </a:p>
          <a:p>
            <a:pPr marL="342900" indent="-342900">
              <a:buFont typeface="Wingdings" panose="05000000000000000000" pitchFamily="2" charset="2"/>
              <a:buChar char="q"/>
            </a:pPr>
            <a:r>
              <a:rPr lang="en-US" sz="2600" b="1" dirty="0" smtClean="0">
                <a:effectLst>
                  <a:outerShdw blurRad="38100" dist="38100" dir="2700000" algn="tl">
                    <a:srgbClr val="000000">
                      <a:alpha val="43137"/>
                    </a:srgbClr>
                  </a:outerShdw>
                </a:effectLst>
              </a:rPr>
              <a:t>Prices </a:t>
            </a:r>
            <a:r>
              <a:rPr lang="en-US" sz="2600" b="1" dirty="0">
                <a:effectLst>
                  <a:outerShdw blurRad="38100" dist="38100" dir="2700000" algn="tl">
                    <a:srgbClr val="000000">
                      <a:alpha val="43137"/>
                    </a:srgbClr>
                  </a:outerShdw>
                </a:effectLst>
              </a:rPr>
              <a:t>of </a:t>
            </a:r>
            <a:r>
              <a:rPr lang="en-US" sz="2800" b="1" dirty="0">
                <a:solidFill>
                  <a:srgbClr val="FF7600"/>
                </a:solidFill>
              </a:rPr>
              <a:t>[shelter]</a:t>
            </a:r>
            <a:r>
              <a:rPr lang="en-US" sz="2800" dirty="0"/>
              <a:t> </a:t>
            </a:r>
            <a:endParaRPr lang="en-US" sz="2600" b="1" dirty="0" smtClean="0">
              <a:effectLst>
                <a:outerShdw blurRad="38100" dist="38100" dir="2700000" algn="tl">
                  <a:srgbClr val="000000">
                    <a:alpha val="43137"/>
                  </a:srgbClr>
                </a:outerShdw>
              </a:effectLst>
            </a:endParaRPr>
          </a:p>
          <a:p>
            <a:pPr marL="342900" indent="-342900">
              <a:buFont typeface="Wingdings" panose="05000000000000000000" pitchFamily="2" charset="2"/>
              <a:buChar char="q"/>
            </a:pPr>
            <a:r>
              <a:rPr lang="en-US" sz="2600" b="1" dirty="0" smtClean="0">
                <a:effectLst>
                  <a:outerShdw blurRad="38100" dist="38100" dir="2700000" algn="tl">
                    <a:srgbClr val="000000">
                      <a:alpha val="43137"/>
                    </a:srgbClr>
                  </a:outerShdw>
                </a:effectLst>
              </a:rPr>
              <a:t>Quality </a:t>
            </a:r>
            <a:r>
              <a:rPr lang="en-US" sz="2600" b="1" dirty="0">
                <a:effectLst>
                  <a:outerShdw blurRad="38100" dist="38100" dir="2700000" algn="tl">
                    <a:srgbClr val="000000">
                      <a:alpha val="43137"/>
                    </a:srgbClr>
                  </a:outerShdw>
                </a:effectLst>
              </a:rPr>
              <a:t>of </a:t>
            </a:r>
            <a:r>
              <a:rPr lang="en-US" sz="2800" b="1" dirty="0">
                <a:solidFill>
                  <a:srgbClr val="FF7600"/>
                </a:solidFill>
              </a:rPr>
              <a:t>[shelter]</a:t>
            </a:r>
            <a:r>
              <a:rPr lang="en-US" sz="2800" dirty="0"/>
              <a:t> </a:t>
            </a:r>
            <a:endParaRPr lang="en-US" sz="2800" dirty="0" smtClean="0"/>
          </a:p>
          <a:p>
            <a:pPr marL="342900" indent="-342900">
              <a:buFont typeface="Wingdings" panose="05000000000000000000" pitchFamily="2" charset="2"/>
              <a:buChar char="q"/>
            </a:pPr>
            <a:r>
              <a:rPr lang="en-US" sz="2600" dirty="0"/>
              <a:t>Seasonal differences (in terms of access </a:t>
            </a:r>
            <a:r>
              <a:rPr lang="en-US" sz="2400" b="1" dirty="0" smtClean="0">
                <a:solidFill>
                  <a:srgbClr val="FF7600"/>
                </a:solidFill>
              </a:rPr>
              <a:t>[to shelter</a:t>
            </a:r>
            <a:r>
              <a:rPr lang="en-US" sz="2400" b="1" dirty="0">
                <a:solidFill>
                  <a:srgbClr val="FF7600"/>
                </a:solidFill>
              </a:rPr>
              <a:t>]</a:t>
            </a:r>
            <a:r>
              <a:rPr lang="en-US" sz="2400" dirty="0"/>
              <a:t> </a:t>
            </a:r>
            <a:r>
              <a:rPr lang="en-US" sz="2600" dirty="0" smtClean="0"/>
              <a:t>and price</a:t>
            </a:r>
            <a:r>
              <a:rPr lang="en-US" sz="2600" dirty="0"/>
              <a:t>)</a:t>
            </a:r>
          </a:p>
          <a:p>
            <a:pPr marL="342900" indent="-342900">
              <a:buFont typeface="Wingdings" panose="05000000000000000000" pitchFamily="2" charset="2"/>
              <a:buChar char="q"/>
            </a:pPr>
            <a:r>
              <a:rPr lang="en-US" sz="2600" dirty="0" smtClean="0"/>
              <a:t>.</a:t>
            </a:r>
            <a:r>
              <a:rPr lang="en-US" sz="2800" b="1" dirty="0" smtClean="0">
                <a:solidFill>
                  <a:srgbClr val="FF7600"/>
                </a:solidFill>
              </a:rPr>
              <a:t> [</a:t>
            </a:r>
            <a:r>
              <a:rPr lang="en-US" sz="2800" b="1" dirty="0">
                <a:solidFill>
                  <a:srgbClr val="FF7600"/>
                </a:solidFill>
              </a:rPr>
              <a:t>shelter]</a:t>
            </a:r>
            <a:r>
              <a:rPr lang="en-US" sz="2800" dirty="0"/>
              <a:t> </a:t>
            </a:r>
            <a:r>
              <a:rPr lang="en-US" sz="2800" dirty="0" smtClean="0"/>
              <a:t>I</a:t>
            </a:r>
            <a:r>
              <a:rPr lang="en-US" sz="2600" dirty="0" smtClean="0"/>
              <a:t>nvestment capacities</a:t>
            </a:r>
            <a:endParaRPr lang="en-US" sz="2600" dirty="0"/>
          </a:p>
          <a:p>
            <a:endParaRPr lang="en-US" sz="2400" dirty="0"/>
          </a:p>
          <a:p>
            <a:endParaRPr lang="en-US" dirty="0"/>
          </a:p>
        </p:txBody>
      </p:sp>
      <p:sp>
        <p:nvSpPr>
          <p:cNvPr id="4" name="Subtitle 1"/>
          <p:cNvSpPr txBox="1">
            <a:spLocks/>
          </p:cNvSpPr>
          <p:nvPr/>
        </p:nvSpPr>
        <p:spPr>
          <a:xfrm>
            <a:off x="6444244" y="295564"/>
            <a:ext cx="4971902" cy="5024582"/>
          </a:xfrm>
          <a:prstGeom prst="rect">
            <a:avLst/>
          </a:prstGeom>
        </p:spPr>
        <p:txBody>
          <a:bodyPr/>
          <a:lstStyle>
            <a:lvl1pPr marL="0" indent="0" algn="l" defTabSz="609585" rtl="0" eaLnBrk="1" latinLnBrk="0" hangingPunct="1">
              <a:spcBef>
                <a:spcPct val="20000"/>
              </a:spcBef>
              <a:buFont typeface="Arial"/>
              <a:buNone/>
              <a:defRPr sz="32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marL="342900" indent="-342900">
              <a:buFont typeface="Wingdings" panose="05000000000000000000" pitchFamily="2" charset="2"/>
              <a:buChar char="q"/>
            </a:pPr>
            <a:r>
              <a:rPr lang="en-US" sz="2600" dirty="0" smtClean="0"/>
              <a:t>Income and expenditure levels pre- and post-crisis.</a:t>
            </a:r>
          </a:p>
          <a:p>
            <a:pPr marL="342900" indent="-342900">
              <a:buFont typeface="Wingdings" panose="05000000000000000000" pitchFamily="2" charset="2"/>
              <a:buChar char="q"/>
            </a:pPr>
            <a:r>
              <a:rPr lang="en-US" sz="2600" dirty="0" smtClean="0"/>
              <a:t>Coping mechanisms pre- and post-disaster</a:t>
            </a:r>
          </a:p>
          <a:p>
            <a:pPr marL="342900" indent="-342900">
              <a:buFont typeface="Wingdings" panose="05000000000000000000" pitchFamily="2" charset="2"/>
              <a:buChar char="q"/>
            </a:pPr>
            <a:r>
              <a:rPr lang="en-US" sz="2600" dirty="0" smtClean="0"/>
              <a:t>Sources of livelihood pre- and post-crisis</a:t>
            </a:r>
          </a:p>
          <a:p>
            <a:pPr marL="342900" indent="-342900">
              <a:buFont typeface="Wingdings" panose="05000000000000000000" pitchFamily="2" charset="2"/>
              <a:buChar char="q"/>
            </a:pPr>
            <a:r>
              <a:rPr lang="en-US" sz="2600" dirty="0" err="1" smtClean="0"/>
              <a:t>Labour</a:t>
            </a:r>
            <a:r>
              <a:rPr lang="en-US" sz="2600" dirty="0" smtClean="0"/>
              <a:t> wages pre- and post-crisis</a:t>
            </a:r>
          </a:p>
          <a:p>
            <a:pPr marL="342900" indent="-342900">
              <a:buFont typeface="Wingdings" panose="05000000000000000000" pitchFamily="2" charset="2"/>
              <a:buChar char="q"/>
            </a:pPr>
            <a:r>
              <a:rPr lang="en-US" sz="2600" dirty="0" smtClean="0"/>
              <a:t>Functioning of money transfer systems</a:t>
            </a:r>
          </a:p>
          <a:p>
            <a:pPr marL="342900" indent="-342900">
              <a:buFont typeface="Wingdings" panose="05000000000000000000" pitchFamily="2" charset="2"/>
              <a:buChar char="q"/>
            </a:pPr>
            <a:r>
              <a:rPr lang="en-US" sz="2600" dirty="0"/>
              <a:t>Payment mechanisms </a:t>
            </a:r>
          </a:p>
          <a:p>
            <a:endParaRPr lang="en-US" dirty="0"/>
          </a:p>
        </p:txBody>
      </p:sp>
      <p:sp>
        <p:nvSpPr>
          <p:cNvPr id="6" name="Subtitle 1"/>
          <p:cNvSpPr txBox="1">
            <a:spLocks/>
          </p:cNvSpPr>
          <p:nvPr/>
        </p:nvSpPr>
        <p:spPr>
          <a:xfrm>
            <a:off x="431371" y="5320146"/>
            <a:ext cx="11381938" cy="794328"/>
          </a:xfrm>
          <a:prstGeom prst="rect">
            <a:avLst/>
          </a:prstGeom>
        </p:spPr>
        <p:txBody>
          <a:bodyPr/>
          <a:lstStyle>
            <a:lvl1pPr marL="0" indent="0" algn="l" defTabSz="609585" rtl="0" eaLnBrk="1" latinLnBrk="0" hangingPunct="1">
              <a:spcBef>
                <a:spcPct val="20000"/>
              </a:spcBef>
              <a:buFont typeface="Arial"/>
              <a:buNone/>
              <a:defRPr sz="32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marL="342900" indent="-342900">
              <a:buFont typeface="Wingdings" panose="05000000000000000000" pitchFamily="2" charset="2"/>
              <a:buChar char="q"/>
            </a:pPr>
            <a:r>
              <a:rPr lang="en-US" sz="2600" dirty="0" smtClean="0"/>
              <a:t>Interest and capacity to partner with humanitarian </a:t>
            </a:r>
            <a:r>
              <a:rPr lang="en-US" sz="2600" dirty="0" err="1" smtClean="0"/>
              <a:t>organisations</a:t>
            </a:r>
            <a:r>
              <a:rPr lang="en-US" sz="2800" dirty="0" smtClean="0"/>
              <a:t>.</a:t>
            </a:r>
          </a:p>
          <a:p>
            <a:endParaRPr lang="en-US" sz="2400" dirty="0" smtClean="0"/>
          </a:p>
          <a:p>
            <a:endParaRPr lang="en-US" dirty="0"/>
          </a:p>
        </p:txBody>
      </p:sp>
    </p:spTree>
    <p:extLst>
      <p:ext uri="{BB962C8B-B14F-4D97-AF65-F5344CB8AC3E}">
        <p14:creationId xmlns:p14="http://schemas.microsoft.com/office/powerpoint/2010/main" val="34321991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 the assessment questions</a:t>
            </a:r>
            <a:endParaRPr lang="en-US" dirty="0"/>
          </a:p>
        </p:txBody>
      </p:sp>
      <p:sp>
        <p:nvSpPr>
          <p:cNvPr id="3" name="Content Placeholder 2"/>
          <p:cNvSpPr>
            <a:spLocks noGrp="1"/>
          </p:cNvSpPr>
          <p:nvPr>
            <p:ph type="subTitle" idx="1"/>
          </p:nvPr>
        </p:nvSpPr>
        <p:spPr>
          <a:xfrm>
            <a:off x="3785418" y="1087655"/>
            <a:ext cx="8136506" cy="4417218"/>
          </a:xfrm>
        </p:spPr>
        <p:txBody>
          <a:bodyPr>
            <a:noAutofit/>
          </a:bodyPr>
          <a:lstStyle/>
          <a:p>
            <a:pPr algn="just">
              <a:buFont typeface="Wingdings" panose="05000000000000000000" pitchFamily="2" charset="2"/>
              <a:buChar char="§"/>
            </a:pPr>
            <a:r>
              <a:rPr lang="en-US" sz="2800" dirty="0" smtClean="0"/>
              <a:t>Key questions or issues that could influence </a:t>
            </a:r>
            <a:r>
              <a:rPr lang="en-US" sz="2800" dirty="0" err="1" smtClean="0"/>
              <a:t>programme</a:t>
            </a:r>
            <a:r>
              <a:rPr lang="en-US" sz="2800" dirty="0" smtClean="0"/>
              <a:t>-related decisions;</a:t>
            </a:r>
          </a:p>
          <a:p>
            <a:pPr algn="just">
              <a:buFont typeface="Wingdings" panose="05000000000000000000" pitchFamily="2" charset="2"/>
              <a:buChar char="§"/>
            </a:pPr>
            <a:r>
              <a:rPr lang="en-US" sz="2800" dirty="0" smtClean="0"/>
              <a:t>Capture not only the market chain, but also </a:t>
            </a:r>
            <a:r>
              <a:rPr lang="en-US" sz="2800" b="1" dirty="0" smtClean="0"/>
              <a:t>the market environment </a:t>
            </a:r>
            <a:r>
              <a:rPr lang="en-US" sz="2800" dirty="0" smtClean="0"/>
              <a:t>and </a:t>
            </a:r>
            <a:r>
              <a:rPr lang="en-US" sz="2800" b="1" dirty="0" smtClean="0"/>
              <a:t>market services;</a:t>
            </a:r>
          </a:p>
          <a:p>
            <a:pPr algn="just">
              <a:buFont typeface="Wingdings" panose="05000000000000000000" pitchFamily="2" charset="2"/>
              <a:buChar char="§"/>
            </a:pPr>
            <a:r>
              <a:rPr lang="en-US" sz="2800" dirty="0" smtClean="0"/>
              <a:t>Include overall functionality of the market economy, policies, institutions, norms, general infrastructure and general market services;</a:t>
            </a:r>
          </a:p>
          <a:p>
            <a:pPr algn="just">
              <a:buFont typeface="Wingdings" panose="05000000000000000000" pitchFamily="2" charset="2"/>
              <a:buChar char="§"/>
            </a:pPr>
            <a:r>
              <a:rPr lang="en-US" sz="2800" dirty="0" smtClean="0"/>
              <a:t>Look for market indicators that can be monitored (for changes in the context, for implementation and M&amp;E).</a:t>
            </a:r>
            <a:endParaRPr lang="en-US" sz="2800" dirty="0"/>
          </a:p>
          <a:p>
            <a:pPr>
              <a:buFont typeface="Wingdings" panose="05000000000000000000" pitchFamily="2" charset="2"/>
              <a:buChar char="§"/>
            </a:pPr>
            <a:endParaRPr lang="en-US" sz="2400" b="1" dirty="0" smtClean="0"/>
          </a:p>
        </p:txBody>
      </p:sp>
      <p:pic>
        <p:nvPicPr>
          <p:cNvPr id="2" name="Picture 1"/>
          <p:cNvPicPr>
            <a:picLocks noChangeAspect="1"/>
          </p:cNvPicPr>
          <p:nvPr/>
        </p:nvPicPr>
        <p:blipFill rotWithShape="1">
          <a:blip r:embed="rId3"/>
          <a:srcRect t="312" r="710" b="1"/>
          <a:stretch/>
        </p:blipFill>
        <p:spPr>
          <a:xfrm>
            <a:off x="515375" y="1102359"/>
            <a:ext cx="3299706" cy="4705445"/>
          </a:xfrm>
          <a:prstGeom prst="rect">
            <a:avLst/>
          </a:prstGeom>
        </p:spPr>
      </p:pic>
    </p:spTree>
    <p:extLst>
      <p:ext uri="{BB962C8B-B14F-4D97-AF65-F5344CB8AC3E}">
        <p14:creationId xmlns:p14="http://schemas.microsoft.com/office/powerpoint/2010/main" val="30750201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Content Placeholder 2"/>
          <p:cNvSpPr>
            <a:spLocks noGrp="1"/>
          </p:cNvSpPr>
          <p:nvPr>
            <p:ph type="subTitle" idx="1"/>
          </p:nvPr>
        </p:nvSpPr>
        <p:spPr>
          <a:xfrm>
            <a:off x="3987800" y="1087438"/>
            <a:ext cx="7945699" cy="4645819"/>
          </a:xfrm>
        </p:spPr>
        <p:txBody>
          <a:bodyPr>
            <a:noAutofit/>
          </a:bodyPr>
          <a:lstStyle/>
          <a:p>
            <a:pPr marL="342900" indent="-342900">
              <a:buFont typeface="Wingdings" panose="05000000000000000000" pitchFamily="2" charset="2"/>
              <a:buChar char="§"/>
            </a:pPr>
            <a:r>
              <a:rPr lang="en-US" sz="2600" b="1" dirty="0" smtClean="0"/>
              <a:t>Collect Primary</a:t>
            </a:r>
            <a:r>
              <a:rPr lang="en-US" sz="2600" dirty="0" smtClean="0"/>
              <a:t> and </a:t>
            </a:r>
            <a:r>
              <a:rPr lang="en-US" sz="2600" b="1" dirty="0" smtClean="0"/>
              <a:t>Secondary</a:t>
            </a:r>
            <a:r>
              <a:rPr lang="en-US" sz="2600" dirty="0" smtClean="0"/>
              <a:t> </a:t>
            </a:r>
            <a:r>
              <a:rPr lang="en-US" sz="2600" b="1" dirty="0" smtClean="0"/>
              <a:t>Data</a:t>
            </a:r>
            <a:r>
              <a:rPr lang="en-US" sz="2600" dirty="0" smtClean="0"/>
              <a:t> </a:t>
            </a:r>
            <a:r>
              <a:rPr lang="en-US" sz="2600" dirty="0"/>
              <a:t>from multiple sources, representative of different market </a:t>
            </a:r>
            <a:r>
              <a:rPr lang="en-US" sz="2600" dirty="0" smtClean="0"/>
              <a:t>stakeholders</a:t>
            </a:r>
            <a:r>
              <a:rPr lang="en-US" sz="2600" dirty="0"/>
              <a:t>;</a:t>
            </a:r>
            <a:endParaRPr lang="en-US" sz="2600" dirty="0" smtClean="0"/>
          </a:p>
          <a:p>
            <a:pPr marL="342900" indent="-342900">
              <a:buFont typeface="Wingdings" panose="05000000000000000000" pitchFamily="2" charset="2"/>
              <a:buChar char="§"/>
            </a:pPr>
            <a:r>
              <a:rPr lang="en-US" sz="2600" dirty="0" smtClean="0"/>
              <a:t>Data </a:t>
            </a:r>
            <a:r>
              <a:rPr lang="en-US" sz="2600" dirty="0"/>
              <a:t>collection </a:t>
            </a:r>
            <a:r>
              <a:rPr lang="en-US" sz="2600" dirty="0" smtClean="0"/>
              <a:t>should be sensitive (aware) </a:t>
            </a:r>
            <a:r>
              <a:rPr lang="en-US" sz="2600" dirty="0"/>
              <a:t>to the biases of informants and interest </a:t>
            </a:r>
            <a:r>
              <a:rPr lang="en-US" sz="2600" dirty="0" smtClean="0"/>
              <a:t>groups</a:t>
            </a:r>
            <a:r>
              <a:rPr lang="en-US" sz="2600" dirty="0"/>
              <a:t>;</a:t>
            </a:r>
            <a:endParaRPr lang="en-US" sz="2600" dirty="0" smtClean="0"/>
          </a:p>
          <a:p>
            <a:pPr marL="342900" indent="-342900">
              <a:buFont typeface="Wingdings" panose="05000000000000000000" pitchFamily="2" charset="2"/>
              <a:buChar char="§"/>
            </a:pPr>
            <a:r>
              <a:rPr lang="en-US" sz="2600" dirty="0" smtClean="0"/>
              <a:t>Do not </a:t>
            </a:r>
            <a:r>
              <a:rPr lang="en-US" sz="2600" dirty="0"/>
              <a:t>put the security of those conducting or responding to the survey at </a:t>
            </a:r>
            <a:r>
              <a:rPr lang="en-US" sz="2600" dirty="0" smtClean="0"/>
              <a:t>risk</a:t>
            </a:r>
            <a:r>
              <a:rPr lang="en-US" sz="2600" dirty="0"/>
              <a:t>;</a:t>
            </a:r>
            <a:endParaRPr lang="en-US" sz="2600" dirty="0" smtClean="0"/>
          </a:p>
          <a:p>
            <a:pPr marL="342900" indent="-342900">
              <a:buFont typeface="Wingdings" panose="05000000000000000000" pitchFamily="2" charset="2"/>
              <a:buChar char="§"/>
            </a:pPr>
            <a:r>
              <a:rPr lang="en-US" sz="2600" dirty="0" smtClean="0"/>
              <a:t>Coordinate </a:t>
            </a:r>
            <a:r>
              <a:rPr lang="en-US" sz="2600" dirty="0"/>
              <a:t>data collection to avoid duplication and </a:t>
            </a:r>
            <a:r>
              <a:rPr lang="en-US" sz="2600" dirty="0" smtClean="0"/>
              <a:t>take advantage of </a:t>
            </a:r>
            <a:r>
              <a:rPr lang="en-US" sz="2600" dirty="0"/>
              <a:t>existing market </a:t>
            </a:r>
            <a:r>
              <a:rPr lang="en-US" sz="2600" dirty="0" smtClean="0"/>
              <a:t>expertise;</a:t>
            </a:r>
            <a:endParaRPr lang="en-US" sz="2600" dirty="0"/>
          </a:p>
          <a:p>
            <a:pPr marL="342900" indent="-342900">
              <a:buFont typeface="Wingdings" panose="05000000000000000000" pitchFamily="2" charset="2"/>
              <a:buChar char="§"/>
            </a:pPr>
            <a:r>
              <a:rPr lang="en-US" sz="2600" dirty="0"/>
              <a:t>Collect data from all groups in a culturally appropriate </a:t>
            </a:r>
            <a:r>
              <a:rPr lang="en-US" sz="2600" dirty="0" smtClean="0"/>
              <a:t>manner.</a:t>
            </a:r>
            <a:endParaRPr lang="en-US" sz="2600" dirty="0"/>
          </a:p>
        </p:txBody>
      </p:sp>
      <p:sp>
        <p:nvSpPr>
          <p:cNvPr id="4" name="Title 3"/>
          <p:cNvSpPr>
            <a:spLocks noGrp="1"/>
          </p:cNvSpPr>
          <p:nvPr>
            <p:ph type="title" idx="4294967295"/>
          </p:nvPr>
        </p:nvSpPr>
        <p:spPr>
          <a:xfrm>
            <a:off x="3414532" y="442913"/>
            <a:ext cx="8777467" cy="644525"/>
          </a:xfrm>
          <a:prstGeom prst="rect">
            <a:avLst/>
          </a:prstGeom>
        </p:spPr>
        <p:txBody>
          <a:bodyPr/>
          <a:lstStyle/>
          <a:p>
            <a:r>
              <a:rPr lang="en-US" sz="3200" dirty="0" smtClean="0"/>
              <a:t>Collection methods </a:t>
            </a:r>
            <a:r>
              <a:rPr lang="en-US" sz="3200" dirty="0"/>
              <a:t>and information </a:t>
            </a:r>
            <a:r>
              <a:rPr lang="en-US" sz="3200" dirty="0" smtClean="0"/>
              <a:t>sources</a:t>
            </a:r>
            <a:endParaRPr lang="en-US" dirty="0"/>
          </a:p>
        </p:txBody>
      </p:sp>
      <p:pic>
        <p:nvPicPr>
          <p:cNvPr id="5" name="Picture 4"/>
          <p:cNvPicPr>
            <a:picLocks noChangeAspect="1"/>
          </p:cNvPicPr>
          <p:nvPr/>
        </p:nvPicPr>
        <p:blipFill rotWithShape="1">
          <a:blip r:embed="rId3"/>
          <a:srcRect t="1" r="20777" b="470"/>
          <a:stretch/>
        </p:blipFill>
        <p:spPr>
          <a:xfrm>
            <a:off x="479999" y="240001"/>
            <a:ext cx="3177602" cy="5721599"/>
          </a:xfrm>
          <a:prstGeom prst="rect">
            <a:avLst/>
          </a:prstGeom>
        </p:spPr>
      </p:pic>
    </p:spTree>
    <p:extLst>
      <p:ext uri="{BB962C8B-B14F-4D97-AF65-F5344CB8AC3E}">
        <p14:creationId xmlns:p14="http://schemas.microsoft.com/office/powerpoint/2010/main" val="33029680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p:sp>
      <p:sp>
        <p:nvSpPr>
          <p:cNvPr id="3" name="Content Placeholder 2"/>
          <p:cNvSpPr>
            <a:spLocks noGrp="1"/>
          </p:cNvSpPr>
          <p:nvPr>
            <p:ph type="subTitle" idx="1"/>
          </p:nvPr>
        </p:nvSpPr>
        <p:spPr>
          <a:xfrm>
            <a:off x="300942" y="1261640"/>
            <a:ext cx="7569843" cy="4699959"/>
          </a:xfrm>
        </p:spPr>
        <p:txBody>
          <a:bodyPr>
            <a:normAutofit/>
          </a:bodyPr>
          <a:lstStyle/>
          <a:p>
            <a:pPr marL="457200" indent="-457200">
              <a:buFont typeface="Wingdings" panose="05000000000000000000" pitchFamily="2" charset="2"/>
              <a:buChar char="§"/>
            </a:pPr>
            <a:r>
              <a:rPr lang="en-US" sz="2800" dirty="0" smtClean="0"/>
              <a:t>Data is interpreted within its level of representation. </a:t>
            </a:r>
          </a:p>
          <a:p>
            <a:pPr marL="457200" indent="-457200">
              <a:buFont typeface="Wingdings" panose="05000000000000000000" pitchFamily="2" charset="2"/>
              <a:buChar char="§"/>
            </a:pPr>
            <a:r>
              <a:rPr lang="en-US" sz="2800" dirty="0"/>
              <a:t>Analyze trends rather than individual data points, taking into account seasonal effects.</a:t>
            </a:r>
          </a:p>
          <a:p>
            <a:pPr marL="457200" indent="-457200">
              <a:buFont typeface="Wingdings" panose="05000000000000000000" pitchFamily="2" charset="2"/>
              <a:buChar char="§"/>
            </a:pPr>
            <a:r>
              <a:rPr lang="en-US" sz="2800" dirty="0" smtClean="0"/>
              <a:t>Keep in mind what </a:t>
            </a:r>
            <a:r>
              <a:rPr lang="en-US" sz="2800" dirty="0" err="1" smtClean="0"/>
              <a:t>programme</a:t>
            </a:r>
            <a:r>
              <a:rPr lang="en-US" sz="2800" dirty="0" smtClean="0"/>
              <a:t> design decisions are based on the findings of the market analysis.</a:t>
            </a:r>
          </a:p>
          <a:p>
            <a:pPr marL="457200" indent="-457200">
              <a:buFont typeface="Wingdings" panose="05000000000000000000" pitchFamily="2" charset="2"/>
              <a:buChar char="§"/>
            </a:pPr>
            <a:r>
              <a:rPr lang="en-US" sz="2800" b="1" dirty="0" smtClean="0"/>
              <a:t>Compare against standards. </a:t>
            </a:r>
          </a:p>
        </p:txBody>
      </p:sp>
      <p:pic>
        <p:nvPicPr>
          <p:cNvPr id="4" name="Picture 3"/>
          <p:cNvPicPr>
            <a:picLocks noChangeAspect="1"/>
          </p:cNvPicPr>
          <p:nvPr/>
        </p:nvPicPr>
        <p:blipFill rotWithShape="1">
          <a:blip r:embed="rId2"/>
          <a:srcRect l="2639" r="2983"/>
          <a:stretch/>
        </p:blipFill>
        <p:spPr>
          <a:xfrm>
            <a:off x="8208000" y="214570"/>
            <a:ext cx="3771797" cy="5734817"/>
          </a:xfrm>
          <a:prstGeom prst="rect">
            <a:avLst/>
          </a:prstGeom>
        </p:spPr>
      </p:pic>
      <p:sp>
        <p:nvSpPr>
          <p:cNvPr id="6" name="Title 3"/>
          <p:cNvSpPr txBox="1">
            <a:spLocks/>
          </p:cNvSpPr>
          <p:nvPr/>
        </p:nvSpPr>
        <p:spPr>
          <a:xfrm>
            <a:off x="300942" y="442913"/>
            <a:ext cx="8279756" cy="64452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3200" dirty="0" smtClean="0"/>
              <a:t>Analyzing the data</a:t>
            </a:r>
            <a:endParaRPr lang="en-US" dirty="0"/>
          </a:p>
        </p:txBody>
      </p:sp>
    </p:spTree>
    <p:extLst>
      <p:ext uri="{BB962C8B-B14F-4D97-AF65-F5344CB8AC3E}">
        <p14:creationId xmlns:p14="http://schemas.microsoft.com/office/powerpoint/2010/main" val="32413888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Is that it?</a:t>
            </a:r>
            <a:endParaRPr lang="en-US" dirty="0"/>
          </a:p>
        </p:txBody>
      </p:sp>
      <p:sp>
        <p:nvSpPr>
          <p:cNvPr id="3" name="Title 1"/>
          <p:cNvSpPr txBox="1">
            <a:spLocks/>
          </p:cNvSpPr>
          <p:nvPr/>
        </p:nvSpPr>
        <p:spPr>
          <a:xfrm>
            <a:off x="771832" y="3133948"/>
            <a:ext cx="10363200" cy="1470025"/>
          </a:xfrm>
          <a:prstGeom prst="rect">
            <a:avLst/>
          </a:prstGeom>
        </p:spPr>
        <p:txBody>
          <a:bodyPr/>
          <a:lstStyle>
            <a:lvl1pPr algn="ctr" defTabSz="609585" rtl="0" eaLnBrk="1" latinLnBrk="0" hangingPunct="1">
              <a:spcBef>
                <a:spcPct val="0"/>
              </a:spcBef>
              <a:buNone/>
              <a:defRPr sz="5867" kern="1200">
                <a:solidFill>
                  <a:schemeClr val="bg1"/>
                </a:solidFill>
                <a:latin typeface="+mj-lt"/>
                <a:ea typeface="+mj-ea"/>
                <a:cs typeface="+mj-cs"/>
              </a:defRPr>
            </a:lvl1pPr>
          </a:lstStyle>
          <a:p>
            <a:r>
              <a:rPr lang="en-US" sz="4400" dirty="0" smtClean="0"/>
              <a:t>… not quite…</a:t>
            </a:r>
            <a:endParaRPr lang="en-US" sz="4400" dirty="0"/>
          </a:p>
        </p:txBody>
      </p:sp>
    </p:spTree>
    <p:extLst>
      <p:ext uri="{BB962C8B-B14F-4D97-AF65-F5344CB8AC3E}">
        <p14:creationId xmlns:p14="http://schemas.microsoft.com/office/powerpoint/2010/main" val="160733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3200400" y="1087655"/>
            <a:ext cx="8382000" cy="4844348"/>
          </a:xfrm>
        </p:spPr>
        <p:txBody>
          <a:bodyPr>
            <a:normAutofit/>
          </a:bodyPr>
          <a:lstStyle/>
          <a:p>
            <a:pPr marL="0" indent="0">
              <a:buNone/>
            </a:pPr>
            <a:r>
              <a:rPr lang="en-US" dirty="0" err="1" smtClean="0"/>
              <a:t>Analysing</a:t>
            </a:r>
            <a:r>
              <a:rPr lang="en-US" dirty="0" smtClean="0"/>
              <a:t> the rental market is considered particularly challenging by humanitarian practitioners </a:t>
            </a:r>
          </a:p>
          <a:p>
            <a:pPr>
              <a:buFont typeface="Wingdings" panose="05000000000000000000" pitchFamily="2" charset="2"/>
              <a:buChar char="§"/>
            </a:pPr>
            <a:r>
              <a:rPr lang="en-US" dirty="0" smtClean="0"/>
              <a:t>because of the complexity of the rental market systems; and, </a:t>
            </a:r>
          </a:p>
          <a:p>
            <a:pPr>
              <a:buFont typeface="Wingdings" panose="05000000000000000000" pitchFamily="2" charset="2"/>
              <a:buChar char="§"/>
            </a:pPr>
            <a:r>
              <a:rPr lang="en-US" dirty="0" smtClean="0"/>
              <a:t>because </a:t>
            </a:r>
            <a:r>
              <a:rPr lang="en-US" sz="3200" dirty="0" smtClean="0">
                <a:solidFill>
                  <a:schemeClr val="tx1"/>
                </a:solidFill>
              </a:rPr>
              <a:t>formal </a:t>
            </a:r>
            <a:r>
              <a:rPr lang="en-US" sz="3200" dirty="0">
                <a:solidFill>
                  <a:schemeClr val="tx1"/>
                </a:solidFill>
              </a:rPr>
              <a:t>and informal </a:t>
            </a:r>
            <a:r>
              <a:rPr lang="en-US" sz="3200" dirty="0" smtClean="0">
                <a:solidFill>
                  <a:schemeClr val="tx1"/>
                </a:solidFill>
              </a:rPr>
              <a:t>housing and rental markets </a:t>
            </a:r>
            <a:r>
              <a:rPr lang="en-US" sz="3200" dirty="0">
                <a:solidFill>
                  <a:schemeClr val="tx1"/>
                </a:solidFill>
              </a:rPr>
              <a:t>exist in </a:t>
            </a:r>
            <a:r>
              <a:rPr lang="en-US" sz="3200" dirty="0" smtClean="0">
                <a:solidFill>
                  <a:schemeClr val="tx1"/>
                </a:solidFill>
              </a:rPr>
              <a:t>parallel</a:t>
            </a:r>
            <a:r>
              <a:rPr lang="en-US" dirty="0"/>
              <a:t>.</a:t>
            </a:r>
            <a:endParaRPr lang="en-US" sz="2800" dirty="0"/>
          </a:p>
        </p:txBody>
      </p:sp>
      <p:sp>
        <p:nvSpPr>
          <p:cNvPr id="4" name="Title 3"/>
          <p:cNvSpPr>
            <a:spLocks noGrp="1"/>
          </p:cNvSpPr>
          <p:nvPr>
            <p:ph type="title"/>
          </p:nvPr>
        </p:nvSpPr>
        <p:spPr/>
        <p:txBody>
          <a:bodyPr/>
          <a:lstStyle/>
          <a:p>
            <a:r>
              <a:rPr lang="en-US" dirty="0" smtClean="0"/>
              <a:t>Shelter Market Assessment</a:t>
            </a:r>
            <a:endParaRPr lang="en-US" dirty="0"/>
          </a:p>
        </p:txBody>
      </p:sp>
      <p:sp>
        <p:nvSpPr>
          <p:cNvPr id="5" name="Rectangle 4"/>
          <p:cNvSpPr/>
          <p:nvPr/>
        </p:nvSpPr>
        <p:spPr>
          <a:xfrm>
            <a:off x="511278" y="2171203"/>
            <a:ext cx="2635045" cy="1569660"/>
          </a:xfrm>
          <a:prstGeom prst="rect">
            <a:avLst/>
          </a:prstGeom>
        </p:spPr>
        <p:txBody>
          <a:bodyPr wrap="square">
            <a:spAutoFit/>
          </a:bodyPr>
          <a:lstStyle/>
          <a:p>
            <a:pPr algn="ctr"/>
            <a:r>
              <a:rPr lang="en-US" sz="2400" b="1" dirty="0" smtClean="0">
                <a:solidFill>
                  <a:srgbClr val="FF7600"/>
                </a:solidFill>
              </a:rPr>
              <a:t>Focus </a:t>
            </a:r>
            <a:r>
              <a:rPr lang="en-US" sz="2400" b="1" dirty="0">
                <a:solidFill>
                  <a:srgbClr val="FF7600"/>
                </a:solidFill>
              </a:rPr>
              <a:t>on rental </a:t>
            </a:r>
            <a:r>
              <a:rPr lang="en-US" sz="2400" b="1" dirty="0" smtClean="0">
                <a:solidFill>
                  <a:srgbClr val="FF7600"/>
                </a:solidFill>
              </a:rPr>
              <a:t>accommodation</a:t>
            </a:r>
          </a:p>
          <a:p>
            <a:pPr algn="ctr"/>
            <a:r>
              <a:rPr lang="en-US" sz="2400" b="1" dirty="0" smtClean="0">
                <a:solidFill>
                  <a:srgbClr val="FF7600"/>
                </a:solidFill>
              </a:rPr>
              <a:t>(including </a:t>
            </a:r>
            <a:r>
              <a:rPr lang="en-US" sz="2400" b="1" dirty="0" smtClean="0">
                <a:solidFill>
                  <a:srgbClr val="FF7600"/>
                </a:solidFill>
                <a:effectLst>
                  <a:outerShdw blurRad="38100" dist="38100" dir="2700000" algn="tl">
                    <a:srgbClr val="000000">
                      <a:alpha val="43137"/>
                    </a:srgbClr>
                  </a:outerShdw>
                </a:effectLst>
              </a:rPr>
              <a:t>secondary units</a:t>
            </a:r>
            <a:r>
              <a:rPr lang="en-US" sz="2400" b="1" dirty="0" smtClean="0">
                <a:solidFill>
                  <a:srgbClr val="FF7600"/>
                </a:solidFill>
              </a:rPr>
              <a:t>)</a:t>
            </a:r>
            <a:endParaRPr lang="en-US" sz="2400" dirty="0"/>
          </a:p>
        </p:txBody>
      </p:sp>
      <p:sp>
        <p:nvSpPr>
          <p:cNvPr id="6" name="Rectangle 5"/>
          <p:cNvSpPr/>
          <p:nvPr/>
        </p:nvSpPr>
        <p:spPr>
          <a:xfrm>
            <a:off x="739877" y="3957172"/>
            <a:ext cx="2177845" cy="707886"/>
          </a:xfrm>
          <a:prstGeom prst="rect">
            <a:avLst/>
          </a:prstGeom>
        </p:spPr>
        <p:txBody>
          <a:bodyPr wrap="square">
            <a:spAutoFit/>
          </a:bodyPr>
          <a:lstStyle/>
          <a:p>
            <a:pPr algn="ctr"/>
            <a:r>
              <a:rPr lang="en-US" sz="2400" b="1" i="1" dirty="0" smtClean="0">
                <a:solidFill>
                  <a:srgbClr val="FF7600"/>
                </a:solidFill>
              </a:rPr>
              <a:t>Why?</a:t>
            </a:r>
            <a:br>
              <a:rPr lang="en-US" sz="2400" b="1" i="1" dirty="0" smtClean="0">
                <a:solidFill>
                  <a:srgbClr val="FF7600"/>
                </a:solidFill>
              </a:rPr>
            </a:br>
            <a:r>
              <a:rPr lang="en-US" sz="1600" dirty="0" smtClean="0">
                <a:solidFill>
                  <a:srgbClr val="FF7600"/>
                </a:solidFill>
              </a:rPr>
              <a:t>__________________</a:t>
            </a:r>
            <a:endParaRPr lang="en-US" dirty="0"/>
          </a:p>
        </p:txBody>
      </p:sp>
    </p:spTree>
    <p:extLst>
      <p:ext uri="{BB962C8B-B14F-4D97-AF65-F5344CB8AC3E}">
        <p14:creationId xmlns:p14="http://schemas.microsoft.com/office/powerpoint/2010/main" val="418717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Shelter Market Assessment</a:t>
            </a:r>
            <a:endParaRPr lang="en-US" dirty="0"/>
          </a:p>
        </p:txBody>
      </p:sp>
      <p:sp>
        <p:nvSpPr>
          <p:cNvPr id="3" name="Content Placeholder 2"/>
          <p:cNvSpPr>
            <a:spLocks noGrp="1"/>
          </p:cNvSpPr>
          <p:nvPr>
            <p:ph type="subTitle" idx="1"/>
          </p:nvPr>
        </p:nvSpPr>
        <p:spPr>
          <a:xfrm>
            <a:off x="3048000" y="1087655"/>
            <a:ext cx="8534400" cy="4844348"/>
          </a:xfrm>
        </p:spPr>
        <p:txBody>
          <a:bodyPr>
            <a:normAutofit lnSpcReduction="10000"/>
          </a:bodyPr>
          <a:lstStyle/>
          <a:p>
            <a:pPr lvl="0">
              <a:buFont typeface="Wingdings" panose="05000000000000000000" pitchFamily="2" charset="2"/>
              <a:buChar char="§"/>
            </a:pPr>
            <a:r>
              <a:rPr lang="en-US" sz="3000" dirty="0" smtClean="0"/>
              <a:t>Household access (physical, social, financial) to shelter</a:t>
            </a:r>
            <a:endParaRPr lang="en-US" sz="3000" b="1" u="sng" dirty="0" smtClean="0"/>
          </a:p>
          <a:p>
            <a:pPr>
              <a:buFont typeface="Wingdings" panose="05000000000000000000" pitchFamily="2" charset="2"/>
              <a:buChar char="§"/>
            </a:pPr>
            <a:r>
              <a:rPr lang="en-US" sz="3000" b="1" dirty="0"/>
              <a:t>Quality</a:t>
            </a:r>
            <a:r>
              <a:rPr lang="en-US" sz="3000" dirty="0"/>
              <a:t> of shelter in different types of markets (single units, shared / apartment buildings, compound, by location);</a:t>
            </a:r>
          </a:p>
          <a:p>
            <a:pPr lvl="0">
              <a:buFont typeface="Wingdings" panose="05000000000000000000" pitchFamily="2" charset="2"/>
              <a:buChar char="§"/>
            </a:pPr>
            <a:r>
              <a:rPr lang="en-US" sz="3000" b="1" dirty="0" smtClean="0"/>
              <a:t>Price</a:t>
            </a:r>
            <a:r>
              <a:rPr lang="en-US" sz="3000" dirty="0" smtClean="0"/>
              <a:t> of shelter in different types of markets (single units, shared / apartment buildings, compound, by location);</a:t>
            </a:r>
          </a:p>
          <a:p>
            <a:pPr lvl="0">
              <a:buFont typeface="Wingdings" panose="05000000000000000000" pitchFamily="2" charset="2"/>
              <a:buChar char="§"/>
            </a:pPr>
            <a:r>
              <a:rPr lang="en-US" sz="3000" dirty="0" smtClean="0"/>
              <a:t>Availability of different types of shelter;</a:t>
            </a:r>
          </a:p>
          <a:p>
            <a:pPr lvl="0">
              <a:buFont typeface="Wingdings" panose="05000000000000000000" pitchFamily="2" charset="2"/>
              <a:buChar char="§"/>
            </a:pPr>
            <a:r>
              <a:rPr lang="en-US" sz="3000" dirty="0" smtClean="0"/>
              <a:t>Availability of basic services and infrastructure.</a:t>
            </a:r>
          </a:p>
        </p:txBody>
      </p:sp>
      <p:sp>
        <p:nvSpPr>
          <p:cNvPr id="5" name="Rectangle 4"/>
          <p:cNvSpPr/>
          <p:nvPr/>
        </p:nvSpPr>
        <p:spPr>
          <a:xfrm>
            <a:off x="511278" y="2171203"/>
            <a:ext cx="2635045" cy="1569660"/>
          </a:xfrm>
          <a:prstGeom prst="rect">
            <a:avLst/>
          </a:prstGeom>
        </p:spPr>
        <p:txBody>
          <a:bodyPr wrap="square">
            <a:spAutoFit/>
          </a:bodyPr>
          <a:lstStyle/>
          <a:p>
            <a:pPr algn="ctr"/>
            <a:r>
              <a:rPr lang="en-US" sz="2400" b="1" dirty="0" smtClean="0">
                <a:solidFill>
                  <a:srgbClr val="FF7600"/>
                </a:solidFill>
              </a:rPr>
              <a:t>Focus </a:t>
            </a:r>
            <a:r>
              <a:rPr lang="en-US" sz="2400" b="1" dirty="0">
                <a:solidFill>
                  <a:srgbClr val="FF7600"/>
                </a:solidFill>
              </a:rPr>
              <a:t>on rental </a:t>
            </a:r>
            <a:r>
              <a:rPr lang="en-US" sz="2400" b="1" dirty="0" smtClean="0">
                <a:solidFill>
                  <a:srgbClr val="FF7600"/>
                </a:solidFill>
              </a:rPr>
              <a:t>accommodation</a:t>
            </a:r>
          </a:p>
          <a:p>
            <a:pPr algn="ctr"/>
            <a:r>
              <a:rPr lang="en-US" sz="2400" b="1" dirty="0" smtClean="0">
                <a:solidFill>
                  <a:srgbClr val="FF7600"/>
                </a:solidFill>
              </a:rPr>
              <a:t>(including </a:t>
            </a:r>
            <a:r>
              <a:rPr lang="en-US" sz="2400" b="1" dirty="0" smtClean="0">
                <a:solidFill>
                  <a:srgbClr val="FF7600"/>
                </a:solidFill>
                <a:effectLst>
                  <a:outerShdw blurRad="38100" dist="38100" dir="2700000" algn="tl">
                    <a:srgbClr val="000000">
                      <a:alpha val="43137"/>
                    </a:srgbClr>
                  </a:outerShdw>
                </a:effectLst>
              </a:rPr>
              <a:t>secondary units</a:t>
            </a:r>
            <a:r>
              <a:rPr lang="en-US" sz="2400" b="1" dirty="0" smtClean="0">
                <a:solidFill>
                  <a:srgbClr val="FF7600"/>
                </a:solidFill>
              </a:rPr>
              <a:t>)</a:t>
            </a:r>
            <a:endParaRPr lang="en-US" sz="2400" dirty="0"/>
          </a:p>
        </p:txBody>
      </p:sp>
      <p:sp>
        <p:nvSpPr>
          <p:cNvPr id="2" name="Rectangle 1"/>
          <p:cNvSpPr/>
          <p:nvPr/>
        </p:nvSpPr>
        <p:spPr>
          <a:xfrm>
            <a:off x="3441290" y="2048719"/>
            <a:ext cx="7905136" cy="3634326"/>
          </a:xfrm>
          <a:prstGeom prst="rect">
            <a:avLst/>
          </a:prstGeom>
          <a:noFill/>
          <a:ln>
            <a:solidFill>
              <a:srgbClr val="FF7600"/>
            </a:solid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150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431371" y="1435261"/>
            <a:ext cx="3360373" cy="4297995"/>
          </a:xfrm>
        </p:spPr>
        <p:txBody>
          <a:bodyPr/>
          <a:lstStyle/>
          <a:p>
            <a:r>
              <a:rPr lang="en-US" sz="2800" dirty="0"/>
              <a:t>Sample the traders and marketplaces: Ensure that you speak to market actors that are linked to different </a:t>
            </a:r>
            <a:r>
              <a:rPr lang="en-US" sz="2800" dirty="0" smtClean="0"/>
              <a:t>levels of </a:t>
            </a:r>
            <a:r>
              <a:rPr lang="en-US" sz="2800" dirty="0"/>
              <a:t>the market.</a:t>
            </a:r>
          </a:p>
        </p:txBody>
      </p:sp>
      <p:sp>
        <p:nvSpPr>
          <p:cNvPr id="2" name="Title 1"/>
          <p:cNvSpPr>
            <a:spLocks noGrp="1"/>
          </p:cNvSpPr>
          <p:nvPr>
            <p:ph type="title" idx="4294967295"/>
          </p:nvPr>
        </p:nvSpPr>
        <p:spPr>
          <a:xfrm>
            <a:off x="431370" y="365125"/>
            <a:ext cx="10084229" cy="677863"/>
          </a:xfrm>
        </p:spPr>
        <p:txBody>
          <a:bodyPr/>
          <a:lstStyle/>
          <a:p>
            <a:pPr algn="l"/>
            <a:r>
              <a:rPr lang="en-US" sz="3600" dirty="0" smtClean="0"/>
              <a:t> Talk to landlords and builders</a:t>
            </a:r>
            <a:endParaRPr lang="en-US" sz="3600" dirty="0"/>
          </a:p>
        </p:txBody>
      </p:sp>
      <p:pic>
        <p:nvPicPr>
          <p:cNvPr id="5" name="Picture 4"/>
          <p:cNvPicPr>
            <a:picLocks noChangeAspect="1"/>
          </p:cNvPicPr>
          <p:nvPr/>
        </p:nvPicPr>
        <p:blipFill rotWithShape="1">
          <a:blip r:embed="rId3"/>
          <a:srcRect l="2714" t="-444" r="6654"/>
          <a:stretch/>
        </p:blipFill>
        <p:spPr>
          <a:xfrm>
            <a:off x="4155311" y="1634835"/>
            <a:ext cx="7778187" cy="3252879"/>
          </a:xfrm>
          <a:prstGeom prst="rect">
            <a:avLst/>
          </a:prstGeom>
        </p:spPr>
      </p:pic>
    </p:spTree>
    <p:extLst>
      <p:ext uri="{BB962C8B-B14F-4D97-AF65-F5344CB8AC3E}">
        <p14:creationId xmlns:p14="http://schemas.microsoft.com/office/powerpoint/2010/main" val="745827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p:sp>
      <p:sp>
        <p:nvSpPr>
          <p:cNvPr id="3" name="Content Placeholder 2"/>
          <p:cNvSpPr>
            <a:spLocks noGrp="1"/>
          </p:cNvSpPr>
          <p:nvPr>
            <p:ph type="subTitle" idx="1"/>
          </p:nvPr>
        </p:nvSpPr>
        <p:spPr/>
        <p:txBody>
          <a:bodyPr/>
          <a:lstStyle/>
          <a:p>
            <a:r>
              <a:rPr lang="en-US" b="1" dirty="0" smtClean="0"/>
              <a:t>What is Cash Based Interventions (CBI)?</a:t>
            </a:r>
          </a:p>
          <a:p>
            <a:r>
              <a:rPr lang="en-US" sz="3200" dirty="0" smtClean="0"/>
              <a:t>The transferring of resources to people by giving them cash or vouchers. </a:t>
            </a:r>
            <a:r>
              <a:rPr lang="en-US" dirty="0" smtClean="0"/>
              <a:t>                                 </a:t>
            </a:r>
            <a:r>
              <a:rPr lang="en-US" sz="1800" dirty="0" smtClean="0"/>
              <a:t>(ODI Good Practice Review)</a:t>
            </a:r>
            <a:endParaRPr lang="en-US" sz="2000" dirty="0" smtClean="0"/>
          </a:p>
          <a:p>
            <a:pPr marL="0" indent="0">
              <a:buNone/>
            </a:pPr>
            <a:endParaRPr lang="en-US" sz="1200" dirty="0" smtClean="0"/>
          </a:p>
          <a:p>
            <a:r>
              <a:rPr lang="en-US" sz="3200" dirty="0" smtClean="0"/>
              <a:t>Is </a:t>
            </a:r>
            <a:r>
              <a:rPr lang="en-US" sz="3200" b="1" i="1" dirty="0"/>
              <a:t>one</a:t>
            </a:r>
            <a:r>
              <a:rPr lang="en-US" sz="3200" dirty="0"/>
              <a:t> form of humanitarian response, which can be used to meet basic needs and/or protect, establish or reestablish </a:t>
            </a:r>
            <a:r>
              <a:rPr lang="en-US" sz="3200" dirty="0" smtClean="0"/>
              <a:t>livelihoods.              </a:t>
            </a:r>
          </a:p>
          <a:p>
            <a:r>
              <a:rPr lang="en-US" sz="1800" dirty="0" smtClean="0"/>
              <a:t>(</a:t>
            </a:r>
            <a:r>
              <a:rPr lang="en-US" sz="1800" dirty="0" err="1"/>
              <a:t>CaLP</a:t>
            </a:r>
            <a:r>
              <a:rPr lang="en-US" sz="1800" dirty="0"/>
              <a:t> Basic CTP Training</a:t>
            </a:r>
            <a:r>
              <a:rPr lang="en-US" sz="1800" dirty="0" smtClean="0"/>
              <a:t>)</a:t>
            </a:r>
            <a:endParaRPr lang="en-US" sz="2000" dirty="0" smtClean="0"/>
          </a:p>
          <a:p>
            <a:endParaRPr lang="en-US" dirty="0"/>
          </a:p>
        </p:txBody>
      </p:sp>
      <p:pic>
        <p:nvPicPr>
          <p:cNvPr id="4" name="Picture 3"/>
          <p:cNvPicPr>
            <a:picLocks noChangeAspect="1"/>
          </p:cNvPicPr>
          <p:nvPr/>
        </p:nvPicPr>
        <p:blipFill rotWithShape="1">
          <a:blip r:embed="rId2"/>
          <a:srcRect l="6964" r="23609"/>
          <a:stretch/>
        </p:blipFill>
        <p:spPr>
          <a:xfrm>
            <a:off x="8101781" y="203865"/>
            <a:ext cx="3903406" cy="5793870"/>
          </a:xfrm>
          <a:prstGeom prst="rect">
            <a:avLst/>
          </a:prstGeom>
        </p:spPr>
      </p:pic>
    </p:spTree>
    <p:extLst>
      <p:ext uri="{BB962C8B-B14F-4D97-AF65-F5344CB8AC3E}">
        <p14:creationId xmlns:p14="http://schemas.microsoft.com/office/powerpoint/2010/main" val="22297143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 now… is that it?</a:t>
            </a:r>
            <a:endParaRPr lang="en-US" dirty="0"/>
          </a:p>
        </p:txBody>
      </p:sp>
      <p:sp>
        <p:nvSpPr>
          <p:cNvPr id="3" name="Title 1"/>
          <p:cNvSpPr txBox="1">
            <a:spLocks/>
          </p:cNvSpPr>
          <p:nvPr/>
        </p:nvSpPr>
        <p:spPr>
          <a:xfrm>
            <a:off x="771832" y="3133948"/>
            <a:ext cx="10363200" cy="1470025"/>
          </a:xfrm>
          <a:prstGeom prst="rect">
            <a:avLst/>
          </a:prstGeom>
        </p:spPr>
        <p:txBody>
          <a:bodyPr/>
          <a:lstStyle>
            <a:lvl1pPr algn="ctr" defTabSz="609585" rtl="0" eaLnBrk="1" latinLnBrk="0" hangingPunct="1">
              <a:spcBef>
                <a:spcPct val="0"/>
              </a:spcBef>
              <a:buNone/>
              <a:defRPr sz="5867" kern="1200">
                <a:solidFill>
                  <a:schemeClr val="bg1"/>
                </a:solidFill>
                <a:latin typeface="+mj-lt"/>
                <a:ea typeface="+mj-ea"/>
                <a:cs typeface="+mj-cs"/>
              </a:defRPr>
            </a:lvl1pPr>
          </a:lstStyle>
          <a:p>
            <a:r>
              <a:rPr lang="en-US" sz="4400" dirty="0" smtClean="0"/>
              <a:t>… not quite…</a:t>
            </a:r>
            <a:endParaRPr lang="en-US" sz="4400" dirty="0"/>
          </a:p>
        </p:txBody>
      </p:sp>
    </p:spTree>
    <p:extLst>
      <p:ext uri="{BB962C8B-B14F-4D97-AF65-F5344CB8AC3E}">
        <p14:creationId xmlns:p14="http://schemas.microsoft.com/office/powerpoint/2010/main" val="124895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431371" y="1342664"/>
            <a:ext cx="5280387" cy="4390594"/>
          </a:xfrm>
        </p:spPr>
        <p:txBody>
          <a:bodyPr>
            <a:normAutofit/>
          </a:bodyPr>
          <a:lstStyle/>
          <a:p>
            <a:pPr marL="457200" indent="-457200">
              <a:buFont typeface="Wingdings" panose="05000000000000000000" pitchFamily="2" charset="2"/>
              <a:buChar char="§"/>
            </a:pPr>
            <a:r>
              <a:rPr lang="en-US" sz="3600" dirty="0"/>
              <a:t>Do not </a:t>
            </a:r>
            <a:r>
              <a:rPr lang="en-US" sz="3600" b="1" dirty="0"/>
              <a:t>bias</a:t>
            </a:r>
            <a:r>
              <a:rPr lang="en-US" sz="3600" dirty="0"/>
              <a:t> the scope of your market analysis </a:t>
            </a:r>
            <a:r>
              <a:rPr lang="en-US" sz="3600" b="1" dirty="0"/>
              <a:t>towards a specific outcome</a:t>
            </a:r>
            <a:r>
              <a:rPr lang="en-US" sz="3200" dirty="0" smtClean="0"/>
              <a:t>.</a:t>
            </a:r>
            <a:r>
              <a:rPr lang="en-US" sz="3200" dirty="0"/>
              <a:t> </a:t>
            </a:r>
            <a:endParaRPr lang="en-US" sz="3200" dirty="0" smtClean="0"/>
          </a:p>
          <a:p>
            <a:endParaRPr lang="en-US" dirty="0"/>
          </a:p>
        </p:txBody>
      </p:sp>
      <p:sp>
        <p:nvSpPr>
          <p:cNvPr id="2" name="Title 1"/>
          <p:cNvSpPr>
            <a:spLocks noGrp="1"/>
          </p:cNvSpPr>
          <p:nvPr>
            <p:ph type="title" idx="4294967295"/>
          </p:nvPr>
        </p:nvSpPr>
        <p:spPr>
          <a:xfrm>
            <a:off x="225358" y="361307"/>
            <a:ext cx="10972800" cy="644525"/>
          </a:xfrm>
          <a:prstGeom prst="rect">
            <a:avLst/>
          </a:prstGeom>
        </p:spPr>
        <p:txBody>
          <a:bodyPr/>
          <a:lstStyle/>
          <a:p>
            <a:pPr algn="l"/>
            <a:r>
              <a:rPr lang="en-US" sz="4000" dirty="0" smtClean="0"/>
              <a:t>For a quality assessment</a:t>
            </a:r>
            <a:endParaRPr lang="en-US" sz="4000" dirty="0"/>
          </a:p>
        </p:txBody>
      </p:sp>
      <p:sp>
        <p:nvSpPr>
          <p:cNvPr id="10" name="Picture Placeholder 9"/>
          <p:cNvSpPr>
            <a:spLocks noGrp="1"/>
          </p:cNvSpPr>
          <p:nvPr>
            <p:ph type="pic" sz="quarter" idx="11"/>
          </p:nvPr>
        </p:nvSpPr>
        <p:spPr/>
      </p:sp>
      <p:pic>
        <p:nvPicPr>
          <p:cNvPr id="12" name="Picture 11"/>
          <p:cNvPicPr>
            <a:picLocks noChangeAspect="1"/>
          </p:cNvPicPr>
          <p:nvPr/>
        </p:nvPicPr>
        <p:blipFill rotWithShape="1">
          <a:blip r:embed="rId3"/>
          <a:srcRect l="16519" r="7541"/>
          <a:stretch/>
        </p:blipFill>
        <p:spPr>
          <a:xfrm>
            <a:off x="6166022" y="247578"/>
            <a:ext cx="5807675" cy="5714022"/>
          </a:xfrm>
          <a:prstGeom prst="rect">
            <a:avLst/>
          </a:prstGeom>
        </p:spPr>
      </p:pic>
    </p:spTree>
    <p:extLst>
      <p:ext uri="{BB962C8B-B14F-4D97-AF65-F5344CB8AC3E}">
        <p14:creationId xmlns:p14="http://schemas.microsoft.com/office/powerpoint/2010/main" val="85783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431371" y="1342664"/>
            <a:ext cx="5280387" cy="4390594"/>
          </a:xfrm>
        </p:spPr>
        <p:txBody>
          <a:bodyPr>
            <a:normAutofit/>
          </a:bodyPr>
          <a:lstStyle/>
          <a:p>
            <a:pPr marL="457200" indent="-457200">
              <a:buFont typeface="Wingdings" panose="05000000000000000000" pitchFamily="2" charset="2"/>
              <a:buChar char="§"/>
            </a:pPr>
            <a:r>
              <a:rPr lang="en-US" sz="3200" dirty="0" smtClean="0"/>
              <a:t>Do </a:t>
            </a:r>
            <a:r>
              <a:rPr lang="en-US" sz="3200" dirty="0"/>
              <a:t>not take answers at face value </a:t>
            </a:r>
            <a:r>
              <a:rPr lang="en-US" sz="3200" b="1" dirty="0"/>
              <a:t>when they do not seem to match the actual </a:t>
            </a:r>
            <a:r>
              <a:rPr lang="en-US" sz="3200" b="1" dirty="0" err="1"/>
              <a:t>behaviour</a:t>
            </a:r>
            <a:r>
              <a:rPr lang="en-US" sz="3200" dirty="0"/>
              <a:t> of a given </a:t>
            </a:r>
            <a:r>
              <a:rPr lang="en-US" sz="3200" dirty="0" smtClean="0"/>
              <a:t>market participant.</a:t>
            </a:r>
          </a:p>
          <a:p>
            <a:endParaRPr lang="en-US" dirty="0"/>
          </a:p>
        </p:txBody>
      </p:sp>
      <p:pic>
        <p:nvPicPr>
          <p:cNvPr id="9" name="Picture Placeholder 8"/>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25" b="125"/>
          <a:stretch>
            <a:fillRect/>
          </a:stretch>
        </p:blipFill>
        <p:spPr/>
      </p:pic>
      <p:sp>
        <p:nvSpPr>
          <p:cNvPr id="2" name="Title 1"/>
          <p:cNvSpPr>
            <a:spLocks noGrp="1"/>
          </p:cNvSpPr>
          <p:nvPr>
            <p:ph type="title" idx="4294967295"/>
          </p:nvPr>
        </p:nvSpPr>
        <p:spPr>
          <a:xfrm>
            <a:off x="225358" y="361307"/>
            <a:ext cx="10972800" cy="644525"/>
          </a:xfrm>
          <a:prstGeom prst="rect">
            <a:avLst/>
          </a:prstGeom>
        </p:spPr>
        <p:txBody>
          <a:bodyPr/>
          <a:lstStyle/>
          <a:p>
            <a:pPr algn="l"/>
            <a:r>
              <a:rPr lang="en-US" sz="4000" dirty="0" smtClean="0"/>
              <a:t>For a quality assessment</a:t>
            </a:r>
            <a:endParaRPr lang="en-US" sz="4000" dirty="0"/>
          </a:p>
        </p:txBody>
      </p:sp>
    </p:spTree>
    <p:extLst>
      <p:ext uri="{BB962C8B-B14F-4D97-AF65-F5344CB8AC3E}">
        <p14:creationId xmlns:p14="http://schemas.microsoft.com/office/powerpoint/2010/main" val="345482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1371" y="1202076"/>
            <a:ext cx="5280387" cy="4531181"/>
          </a:xfrm>
        </p:spPr>
        <p:txBody>
          <a:bodyPr/>
          <a:lstStyle/>
          <a:p>
            <a:pPr marL="457200" indent="-457200">
              <a:buFont typeface="Wingdings" panose="05000000000000000000" pitchFamily="2" charset="2"/>
              <a:buChar char="§"/>
            </a:pPr>
            <a:r>
              <a:rPr lang="en-US" sz="2800" dirty="0"/>
              <a:t>It is easier to administer the questionnaire in teams of two: one asking the questions and the other taking notes</a:t>
            </a:r>
            <a:r>
              <a:rPr lang="en-US" sz="2800" dirty="0" smtClean="0"/>
              <a:t>.</a:t>
            </a:r>
          </a:p>
          <a:p>
            <a:endParaRPr lang="en-US" sz="2800" dirty="0"/>
          </a:p>
          <a:p>
            <a:pPr marL="457200" indent="-457200">
              <a:buFont typeface="Wingdings" panose="05000000000000000000" pitchFamily="2" charset="2"/>
              <a:buChar char="§"/>
            </a:pPr>
            <a:r>
              <a:rPr lang="en-US" sz="2800" dirty="0"/>
              <a:t>The data should be tagged by geographical area, date, source of information and reliability to facilitate merging it with primary data</a:t>
            </a:r>
            <a:r>
              <a:rPr lang="en-US" sz="2800" dirty="0" smtClean="0"/>
              <a:t>.</a:t>
            </a:r>
            <a:endParaRPr lang="en-US" sz="2800" dirty="0"/>
          </a:p>
        </p:txBody>
      </p:sp>
      <p:pic>
        <p:nvPicPr>
          <p:cNvPr id="2050" name="Picture 2" descr="Related image"/>
          <p:cNvPicPr>
            <a:picLocks noGrp="1" noChangeAspect="1" noChangeArrowheads="1"/>
          </p:cNvPicPr>
          <p:nvPr>
            <p:ph type="pic" sz="quarter" idx="11"/>
          </p:nvPr>
        </p:nvPicPr>
        <p:blipFill rotWithShape="1">
          <a:blip r:embed="rId3">
            <a:extLst>
              <a:ext uri="{28A0092B-C50C-407E-A947-70E740481C1C}">
                <a14:useLocalDpi xmlns:a14="http://schemas.microsoft.com/office/drawing/2010/main" val="0"/>
              </a:ext>
            </a:extLst>
          </a:blip>
          <a:srcRect l="2207" r="39977"/>
          <a:stretch/>
        </p:blipFill>
        <p:spPr bwMode="auto">
          <a:xfrm>
            <a:off x="6250687" y="271849"/>
            <a:ext cx="5648870" cy="564703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225358" y="361307"/>
            <a:ext cx="10972800" cy="64452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4000" smtClean="0"/>
              <a:t>For a quality assessment</a:t>
            </a:r>
            <a:endParaRPr lang="en-US" sz="4000" dirty="0"/>
          </a:p>
        </p:txBody>
      </p:sp>
    </p:spTree>
    <p:extLst>
      <p:ext uri="{BB962C8B-B14F-4D97-AF65-F5344CB8AC3E}">
        <p14:creationId xmlns:p14="http://schemas.microsoft.com/office/powerpoint/2010/main" val="199320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p:sp>
      <p:sp>
        <p:nvSpPr>
          <p:cNvPr id="3" name="Content Placeholder 2"/>
          <p:cNvSpPr>
            <a:spLocks noGrp="1"/>
          </p:cNvSpPr>
          <p:nvPr>
            <p:ph type="subTitle" idx="1"/>
          </p:nvPr>
        </p:nvSpPr>
        <p:spPr>
          <a:xfrm>
            <a:off x="312516" y="239999"/>
            <a:ext cx="3657599" cy="5493259"/>
          </a:xfrm>
        </p:spPr>
        <p:txBody>
          <a:bodyPr>
            <a:noAutofit/>
          </a:bodyPr>
          <a:lstStyle/>
          <a:p>
            <a:pPr marL="342900" indent="-342900">
              <a:buFont typeface="Wingdings" panose="05000000000000000000" pitchFamily="2" charset="2"/>
              <a:buChar char="§"/>
            </a:pPr>
            <a:r>
              <a:rPr lang="en-US" sz="2800" dirty="0" smtClean="0"/>
              <a:t>The </a:t>
            </a:r>
            <a:r>
              <a:rPr lang="en-US" sz="2800" dirty="0"/>
              <a:t>questions </a:t>
            </a:r>
            <a:r>
              <a:rPr lang="en-US" sz="2800" dirty="0" smtClean="0"/>
              <a:t>have been ordered to guide the conversation, pay attention on how </a:t>
            </a:r>
            <a:r>
              <a:rPr lang="en-US" sz="2800" dirty="0"/>
              <a:t>the discussion </a:t>
            </a:r>
            <a:r>
              <a:rPr lang="en-US" sz="2800" dirty="0" smtClean="0"/>
              <a:t>goes and what information you have received already.</a:t>
            </a:r>
          </a:p>
          <a:p>
            <a:endParaRPr lang="en-US" sz="1600" dirty="0" smtClean="0"/>
          </a:p>
          <a:p>
            <a:pPr marL="342900" indent="-342900">
              <a:buFont typeface="Wingdings" panose="05000000000000000000" pitchFamily="2" charset="2"/>
              <a:buChar char="§"/>
            </a:pPr>
            <a:r>
              <a:rPr lang="en-US" sz="2800" dirty="0" smtClean="0"/>
              <a:t>Answer the </a:t>
            </a:r>
            <a:r>
              <a:rPr lang="en-US" sz="2800" dirty="0"/>
              <a:t>questions </a:t>
            </a:r>
            <a:r>
              <a:rPr lang="en-US" sz="2800" b="1" dirty="0">
                <a:effectLst>
                  <a:outerShdw blurRad="38100" dist="38100" dir="2700000" algn="tl">
                    <a:srgbClr val="000000">
                      <a:alpha val="43137"/>
                    </a:srgbClr>
                  </a:outerShdw>
                </a:effectLst>
              </a:rPr>
              <a:t>that </a:t>
            </a:r>
            <a:r>
              <a:rPr lang="en-US" sz="2800" b="1" dirty="0" smtClean="0">
                <a:effectLst>
                  <a:outerShdw blurRad="38100" dist="38100" dir="2700000" algn="tl">
                    <a:srgbClr val="000000">
                      <a:alpha val="43137"/>
                    </a:srgbClr>
                  </a:outerShdw>
                </a:effectLst>
              </a:rPr>
              <a:t>rely on observations.</a:t>
            </a:r>
            <a:endParaRPr lang="en-US" sz="2800" dirty="0" smtClean="0"/>
          </a:p>
        </p:txBody>
      </p:sp>
      <p:pic>
        <p:nvPicPr>
          <p:cNvPr id="5" name="Picture 4"/>
          <p:cNvPicPr>
            <a:picLocks noChangeAspect="1"/>
          </p:cNvPicPr>
          <p:nvPr/>
        </p:nvPicPr>
        <p:blipFill>
          <a:blip r:embed="rId3"/>
          <a:stretch>
            <a:fillRect/>
          </a:stretch>
        </p:blipFill>
        <p:spPr>
          <a:xfrm>
            <a:off x="4224001" y="239999"/>
            <a:ext cx="7728000" cy="5746899"/>
          </a:xfrm>
          <a:prstGeom prst="rect">
            <a:avLst/>
          </a:prstGeom>
        </p:spPr>
      </p:pic>
    </p:spTree>
    <p:extLst>
      <p:ext uri="{BB962C8B-B14F-4D97-AF65-F5344CB8AC3E}">
        <p14:creationId xmlns:p14="http://schemas.microsoft.com/office/powerpoint/2010/main" val="111893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638" y="443119"/>
            <a:ext cx="11720362" cy="644536"/>
          </a:xfrm>
        </p:spPr>
        <p:txBody>
          <a:bodyPr/>
          <a:lstStyle/>
          <a:p>
            <a:r>
              <a:rPr lang="en-US" dirty="0" smtClean="0"/>
              <a:t>Gender, Age and Diversity Considerations in Shelter Assessments</a:t>
            </a:r>
            <a:endParaRPr lang="en-US" dirty="0"/>
          </a:p>
        </p:txBody>
      </p:sp>
      <p:sp>
        <p:nvSpPr>
          <p:cNvPr id="3" name="Subtitle 2"/>
          <p:cNvSpPr>
            <a:spLocks noGrp="1"/>
          </p:cNvSpPr>
          <p:nvPr>
            <p:ph type="subTitle" idx="1"/>
          </p:nvPr>
        </p:nvSpPr>
        <p:spPr>
          <a:xfrm>
            <a:off x="4062714" y="1254754"/>
            <a:ext cx="7519686" cy="4467620"/>
          </a:xfrm>
        </p:spPr>
        <p:txBody>
          <a:bodyPr/>
          <a:lstStyle/>
          <a:p>
            <a:pPr>
              <a:buFont typeface="Wingdings" panose="05000000000000000000" pitchFamily="2" charset="2"/>
              <a:buChar char="§"/>
            </a:pPr>
            <a:r>
              <a:rPr lang="en-US" sz="2800" dirty="0"/>
              <a:t>A first and critical step in shelter </a:t>
            </a:r>
            <a:r>
              <a:rPr lang="en-US" sz="2800" dirty="0" smtClean="0"/>
              <a:t>programming, assessments </a:t>
            </a:r>
            <a:r>
              <a:rPr lang="en-US" sz="2800" dirty="0"/>
              <a:t>are used to gather information </a:t>
            </a:r>
            <a:r>
              <a:rPr lang="en-US" sz="2800" dirty="0" smtClean="0"/>
              <a:t>about the </a:t>
            </a:r>
            <a:r>
              <a:rPr lang="en-US" sz="2800" dirty="0"/>
              <a:t>needs, vulnerabilities, and capacities of </a:t>
            </a:r>
            <a:r>
              <a:rPr lang="en-US" sz="2800" dirty="0" smtClean="0"/>
              <a:t>affected people.</a:t>
            </a:r>
          </a:p>
          <a:p>
            <a:pPr>
              <a:buFont typeface="Wingdings" panose="05000000000000000000" pitchFamily="2" charset="2"/>
              <a:buChar char="§"/>
            </a:pPr>
            <a:endParaRPr lang="en-US" sz="1400" dirty="0" smtClean="0"/>
          </a:p>
          <a:p>
            <a:pPr>
              <a:buFont typeface="Wingdings" panose="05000000000000000000" pitchFamily="2" charset="2"/>
              <a:buChar char="§"/>
            </a:pPr>
            <a:r>
              <a:rPr lang="en-US" sz="2800" dirty="0" smtClean="0"/>
              <a:t>Identify key </a:t>
            </a:r>
            <a:r>
              <a:rPr lang="en-US" sz="2800" dirty="0"/>
              <a:t>issues </a:t>
            </a:r>
            <a:r>
              <a:rPr lang="en-US" sz="2800" dirty="0" smtClean="0"/>
              <a:t>that contribute </a:t>
            </a:r>
            <a:r>
              <a:rPr lang="en-US" sz="2800" dirty="0"/>
              <a:t>to gender </a:t>
            </a:r>
            <a:r>
              <a:rPr lang="en-US" sz="2800" dirty="0" smtClean="0"/>
              <a:t>inequalities</a:t>
            </a:r>
            <a:endParaRPr lang="en-US" sz="2800" dirty="0"/>
          </a:p>
        </p:txBody>
      </p:sp>
      <p:pic>
        <p:nvPicPr>
          <p:cNvPr id="4" name="Picture 3"/>
          <p:cNvPicPr>
            <a:picLocks noChangeAspect="1"/>
          </p:cNvPicPr>
          <p:nvPr/>
        </p:nvPicPr>
        <p:blipFill>
          <a:blip r:embed="rId3"/>
          <a:stretch>
            <a:fillRect/>
          </a:stretch>
        </p:blipFill>
        <p:spPr>
          <a:xfrm>
            <a:off x="542225" y="1254754"/>
            <a:ext cx="3238385" cy="4577850"/>
          </a:xfrm>
          <a:prstGeom prst="rect">
            <a:avLst/>
          </a:prstGeom>
        </p:spPr>
      </p:pic>
    </p:spTree>
    <p:extLst>
      <p:ext uri="{BB962C8B-B14F-4D97-AF65-F5344CB8AC3E}">
        <p14:creationId xmlns:p14="http://schemas.microsoft.com/office/powerpoint/2010/main" val="110666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35041" y="1254754"/>
            <a:ext cx="5929162" cy="4448370"/>
          </a:xfrm>
        </p:spPr>
        <p:txBody>
          <a:bodyPr/>
          <a:lstStyle/>
          <a:p>
            <a:pPr marL="0" indent="0">
              <a:buNone/>
            </a:pPr>
            <a:r>
              <a:rPr lang="en-US" sz="2400" dirty="0" smtClean="0"/>
              <a:t>Be </a:t>
            </a:r>
            <a:r>
              <a:rPr lang="en-US" sz="2400" dirty="0"/>
              <a:t>ready to </a:t>
            </a:r>
            <a:r>
              <a:rPr lang="en-US" sz="2400" b="1" dirty="0" smtClean="0"/>
              <a:t>learn.</a:t>
            </a:r>
          </a:p>
          <a:p>
            <a:pPr marL="0" indent="0">
              <a:buNone/>
            </a:pPr>
            <a:r>
              <a:rPr lang="en-US" sz="2400" dirty="0" smtClean="0"/>
              <a:t>Pay attention to different answers to key questions:</a:t>
            </a:r>
          </a:p>
          <a:p>
            <a:pPr>
              <a:buFont typeface="Wingdings" panose="05000000000000000000" pitchFamily="2" charset="2"/>
              <a:buChar char="Ø"/>
            </a:pPr>
            <a:r>
              <a:rPr lang="en-US" sz="2400" dirty="0" smtClean="0"/>
              <a:t>Do </a:t>
            </a:r>
            <a:r>
              <a:rPr lang="en-US" sz="2400" dirty="0"/>
              <a:t>you live in an overcrowded house now</a:t>
            </a:r>
            <a:r>
              <a:rPr lang="en-US" sz="2400" dirty="0" smtClean="0"/>
              <a:t>?</a:t>
            </a:r>
          </a:p>
          <a:p>
            <a:pPr>
              <a:buFont typeface="Wingdings" panose="05000000000000000000" pitchFamily="2" charset="2"/>
              <a:buChar char="Ø"/>
            </a:pPr>
            <a:r>
              <a:rPr lang="en-US" sz="2400" dirty="0" smtClean="0"/>
              <a:t>Is </a:t>
            </a:r>
            <a:r>
              <a:rPr lang="en-US" sz="2400" dirty="0"/>
              <a:t>your house a safe place to live</a:t>
            </a:r>
            <a:r>
              <a:rPr lang="en-US" sz="2400" dirty="0" smtClean="0"/>
              <a:t>?</a:t>
            </a:r>
          </a:p>
          <a:p>
            <a:pPr>
              <a:buFont typeface="Wingdings" panose="05000000000000000000" pitchFamily="2" charset="2"/>
              <a:buChar char="Ø"/>
            </a:pPr>
            <a:r>
              <a:rPr lang="en-US" sz="2400" dirty="0" smtClean="0"/>
              <a:t>Did </a:t>
            </a:r>
            <a:r>
              <a:rPr lang="en-US" sz="2400" dirty="0"/>
              <a:t>you have trouble finding a place to rent</a:t>
            </a:r>
            <a:r>
              <a:rPr lang="en-US" sz="2400" dirty="0" smtClean="0"/>
              <a:t>?</a:t>
            </a:r>
          </a:p>
          <a:p>
            <a:pPr marL="0" indent="0">
              <a:buNone/>
            </a:pPr>
            <a:endParaRPr lang="en-US" sz="2400" dirty="0" smtClean="0"/>
          </a:p>
          <a:p>
            <a:pPr marL="0" indent="0">
              <a:buNone/>
            </a:pPr>
            <a:r>
              <a:rPr lang="en-US" sz="2400" dirty="0"/>
              <a:t>Ask if there are agencies providing services in the </a:t>
            </a:r>
            <a:r>
              <a:rPr lang="en-US" sz="2400" dirty="0" smtClean="0"/>
              <a:t>community</a:t>
            </a:r>
            <a:r>
              <a:rPr lang="en-US" sz="2400" dirty="0"/>
              <a:t>.</a:t>
            </a:r>
            <a:endParaRPr lang="en-US" sz="2400" dirty="0" smtClean="0"/>
          </a:p>
          <a:p>
            <a:pPr marL="0" indent="0">
              <a:buNone/>
            </a:pPr>
            <a:endParaRPr lang="en-US" sz="2400" dirty="0"/>
          </a:p>
          <a:p>
            <a:pPr marL="0" indent="0">
              <a:buNone/>
            </a:pPr>
            <a:endParaRPr lang="en-US" sz="2400" dirty="0"/>
          </a:p>
          <a:p>
            <a:endParaRPr lang="en-US" sz="2400" dirty="0"/>
          </a:p>
          <a:p>
            <a:pPr marL="0" indent="0">
              <a:buNone/>
            </a:pPr>
            <a:endParaRPr lang="en-US" dirty="0"/>
          </a:p>
        </p:txBody>
      </p:sp>
      <p:sp>
        <p:nvSpPr>
          <p:cNvPr id="10" name="Title 1"/>
          <p:cNvSpPr>
            <a:spLocks noGrp="1"/>
          </p:cNvSpPr>
          <p:nvPr>
            <p:ph type="title"/>
          </p:nvPr>
        </p:nvSpPr>
        <p:spPr>
          <a:xfrm>
            <a:off x="471638" y="443119"/>
            <a:ext cx="11720362" cy="644536"/>
          </a:xfrm>
        </p:spPr>
        <p:txBody>
          <a:bodyPr/>
          <a:lstStyle/>
          <a:p>
            <a:r>
              <a:rPr lang="en-US" dirty="0" smtClean="0"/>
              <a:t>Gender, Age and Diversity Considerations in Shelter Assessments</a:t>
            </a:r>
            <a:endParaRPr lang="en-US" dirty="0"/>
          </a:p>
        </p:txBody>
      </p:sp>
      <p:pic>
        <p:nvPicPr>
          <p:cNvPr id="11" name="Picture 10"/>
          <p:cNvPicPr>
            <a:picLocks noChangeAspect="1"/>
          </p:cNvPicPr>
          <p:nvPr/>
        </p:nvPicPr>
        <p:blipFill rotWithShape="1">
          <a:blip r:embed="rId3"/>
          <a:srcRect l="535" r="588" b="680"/>
          <a:stretch/>
        </p:blipFill>
        <p:spPr>
          <a:xfrm>
            <a:off x="529389" y="1254754"/>
            <a:ext cx="5342021" cy="4578154"/>
          </a:xfrm>
          <a:prstGeom prst="rect">
            <a:avLst/>
          </a:prstGeom>
        </p:spPr>
      </p:pic>
    </p:spTree>
    <p:extLst>
      <p:ext uri="{BB962C8B-B14F-4D97-AF65-F5344CB8AC3E}">
        <p14:creationId xmlns:p14="http://schemas.microsoft.com/office/powerpoint/2010/main" val="65396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13735" y="1254754"/>
            <a:ext cx="7568665" cy="4467620"/>
          </a:xfrm>
        </p:spPr>
        <p:txBody>
          <a:bodyPr/>
          <a:lstStyle/>
          <a:p>
            <a:pPr>
              <a:buFont typeface="Wingdings" panose="05000000000000000000" pitchFamily="2" charset="2"/>
              <a:buChar char="§"/>
            </a:pPr>
            <a:r>
              <a:rPr lang="en-US" sz="2400" dirty="0"/>
              <a:t>Speaking openly may be difficult or dangerous for some men </a:t>
            </a:r>
            <a:r>
              <a:rPr lang="en-US" sz="2400" dirty="0" smtClean="0"/>
              <a:t>and women;</a:t>
            </a:r>
          </a:p>
          <a:p>
            <a:pPr marL="0" indent="0">
              <a:buNone/>
            </a:pPr>
            <a:endParaRPr lang="en-US" sz="1200" dirty="0" smtClean="0"/>
          </a:p>
          <a:p>
            <a:pPr>
              <a:buFont typeface="Wingdings" panose="05000000000000000000" pitchFamily="2" charset="2"/>
              <a:buChar char="§"/>
            </a:pPr>
            <a:r>
              <a:rPr lang="en-US" sz="2400" dirty="0" smtClean="0"/>
              <a:t>Where </a:t>
            </a:r>
            <a:r>
              <a:rPr lang="en-US" sz="2400" dirty="0"/>
              <a:t>culturally appropriate, men </a:t>
            </a:r>
            <a:r>
              <a:rPr lang="en-US" sz="2400" dirty="0" smtClean="0"/>
              <a:t>and women </a:t>
            </a:r>
            <a:r>
              <a:rPr lang="en-US" sz="2400" dirty="0"/>
              <a:t>should be interviewed </a:t>
            </a:r>
            <a:r>
              <a:rPr lang="en-US" sz="2400" dirty="0" smtClean="0"/>
              <a:t>separately</a:t>
            </a:r>
            <a:r>
              <a:rPr lang="en-US" sz="2400" dirty="0"/>
              <a:t>;</a:t>
            </a:r>
          </a:p>
          <a:p>
            <a:pPr>
              <a:buFont typeface="Wingdings" panose="05000000000000000000" pitchFamily="2" charset="2"/>
              <a:buChar char="§"/>
            </a:pPr>
            <a:endParaRPr lang="en-US" sz="1200" dirty="0" smtClean="0"/>
          </a:p>
          <a:p>
            <a:pPr>
              <a:buFont typeface="Wingdings" panose="05000000000000000000" pitchFamily="2" charset="2"/>
              <a:buChar char="§"/>
            </a:pPr>
            <a:r>
              <a:rPr lang="en-US" sz="2400" dirty="0" smtClean="0"/>
              <a:t>Make </a:t>
            </a:r>
            <a:r>
              <a:rPr lang="en-US" sz="2400" dirty="0"/>
              <a:t>sure the </a:t>
            </a:r>
            <a:r>
              <a:rPr lang="en-US" sz="2400" dirty="0" smtClean="0"/>
              <a:t>discussion are confidential;</a:t>
            </a:r>
          </a:p>
          <a:p>
            <a:pPr>
              <a:buFont typeface="Wingdings" panose="05000000000000000000" pitchFamily="2" charset="2"/>
              <a:buChar char="§"/>
            </a:pPr>
            <a:endParaRPr lang="en-US" sz="1200" dirty="0" smtClean="0"/>
          </a:p>
          <a:p>
            <a:pPr>
              <a:buFont typeface="Wingdings" panose="05000000000000000000" pitchFamily="2" charset="2"/>
              <a:buChar char="§"/>
            </a:pPr>
            <a:r>
              <a:rPr lang="en-US" sz="2400" dirty="0" smtClean="0"/>
              <a:t>If necessary, respectfully and tactfully ask </a:t>
            </a:r>
            <a:r>
              <a:rPr lang="en-US" sz="2400" dirty="0" err="1" smtClean="0"/>
              <a:t>neighbours</a:t>
            </a:r>
            <a:r>
              <a:rPr lang="en-US" sz="2400" dirty="0" smtClean="0"/>
              <a:t> or other people to let have the interview without them.</a:t>
            </a:r>
          </a:p>
          <a:p>
            <a:pPr marL="0" indent="0">
              <a:buNone/>
            </a:pPr>
            <a:endParaRPr lang="en-US" sz="2400" dirty="0"/>
          </a:p>
          <a:p>
            <a:pPr marL="0" indent="0">
              <a:buNone/>
            </a:pPr>
            <a:endParaRPr lang="en-US" dirty="0"/>
          </a:p>
        </p:txBody>
      </p:sp>
      <p:pic>
        <p:nvPicPr>
          <p:cNvPr id="4" name="Picture 3"/>
          <p:cNvPicPr>
            <a:picLocks noChangeAspect="1"/>
          </p:cNvPicPr>
          <p:nvPr/>
        </p:nvPicPr>
        <p:blipFill rotWithShape="1">
          <a:blip r:embed="rId3"/>
          <a:srcRect l="1612"/>
          <a:stretch/>
        </p:blipFill>
        <p:spPr>
          <a:xfrm>
            <a:off x="527518" y="1254754"/>
            <a:ext cx="3226945" cy="4577850"/>
          </a:xfrm>
          <a:prstGeom prst="rect">
            <a:avLst/>
          </a:prstGeom>
        </p:spPr>
      </p:pic>
      <p:sp>
        <p:nvSpPr>
          <p:cNvPr id="9" name="Title 1"/>
          <p:cNvSpPr>
            <a:spLocks noGrp="1"/>
          </p:cNvSpPr>
          <p:nvPr>
            <p:ph type="title"/>
          </p:nvPr>
        </p:nvSpPr>
        <p:spPr>
          <a:xfrm>
            <a:off x="471638" y="443119"/>
            <a:ext cx="11720362" cy="644536"/>
          </a:xfrm>
        </p:spPr>
        <p:txBody>
          <a:bodyPr/>
          <a:lstStyle/>
          <a:p>
            <a:r>
              <a:rPr lang="en-US" dirty="0" smtClean="0"/>
              <a:t>Gender, Age and Diversity Considerations in Shelter Assessments</a:t>
            </a:r>
            <a:endParaRPr lang="en-US" dirty="0"/>
          </a:p>
        </p:txBody>
      </p:sp>
    </p:spTree>
    <p:extLst>
      <p:ext uri="{BB962C8B-B14F-4D97-AF65-F5344CB8AC3E}">
        <p14:creationId xmlns:p14="http://schemas.microsoft.com/office/powerpoint/2010/main" val="17414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1639" y="1087655"/>
            <a:ext cx="11540690" cy="4634719"/>
          </a:xfrm>
        </p:spPr>
        <p:txBody>
          <a:bodyPr/>
          <a:lstStyle/>
          <a:p>
            <a:pPr marL="0" indent="0" algn="just">
              <a:buNone/>
            </a:pPr>
            <a:r>
              <a:rPr lang="en-US" sz="2400" dirty="0" smtClean="0"/>
              <a:t>Shelter projects are usually high value and often involve moving large amounts of materials or money. Pay attention and report any potential risks to vulnerable groups (e.g.  threats or exploitation). </a:t>
            </a:r>
          </a:p>
          <a:p>
            <a:endParaRPr lang="en-US" sz="2400" dirty="0"/>
          </a:p>
          <a:p>
            <a:pPr marL="0" indent="0">
              <a:buNone/>
            </a:pPr>
            <a:endParaRPr lang="en-US" dirty="0"/>
          </a:p>
        </p:txBody>
      </p:sp>
      <p:sp>
        <p:nvSpPr>
          <p:cNvPr id="5" name="Title 1"/>
          <p:cNvSpPr>
            <a:spLocks noGrp="1"/>
          </p:cNvSpPr>
          <p:nvPr>
            <p:ph type="title"/>
          </p:nvPr>
        </p:nvSpPr>
        <p:spPr>
          <a:xfrm>
            <a:off x="471638" y="443119"/>
            <a:ext cx="11720362" cy="644536"/>
          </a:xfrm>
        </p:spPr>
        <p:txBody>
          <a:bodyPr/>
          <a:lstStyle/>
          <a:p>
            <a:r>
              <a:rPr lang="en-US" dirty="0" smtClean="0"/>
              <a:t>Gender, Age and Diversity Considerations in Shelter Assessments</a:t>
            </a:r>
            <a:endParaRPr lang="en-US" dirty="0"/>
          </a:p>
        </p:txBody>
      </p:sp>
      <p:pic>
        <p:nvPicPr>
          <p:cNvPr id="6" name="Picture 5"/>
          <p:cNvPicPr>
            <a:picLocks noChangeAspect="1"/>
          </p:cNvPicPr>
          <p:nvPr/>
        </p:nvPicPr>
        <p:blipFill rotWithShape="1">
          <a:blip r:embed="rId3"/>
          <a:srcRect t="4869"/>
          <a:stretch/>
        </p:blipFill>
        <p:spPr>
          <a:xfrm>
            <a:off x="2941281" y="2348564"/>
            <a:ext cx="6087216" cy="3444327"/>
          </a:xfrm>
          <a:prstGeom prst="rect">
            <a:avLst/>
          </a:prstGeom>
        </p:spPr>
      </p:pic>
    </p:spTree>
    <p:extLst>
      <p:ext uri="{BB962C8B-B14F-4D97-AF65-F5344CB8AC3E}">
        <p14:creationId xmlns:p14="http://schemas.microsoft.com/office/powerpoint/2010/main" val="12032184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63" b="2163"/>
          <a:stretch>
            <a:fillRect/>
          </a:stretch>
        </p:blipFill>
        <p:spPr/>
      </p:pic>
      <p:pic>
        <p:nvPicPr>
          <p:cNvPr id="7" name="Picture Placeholder 6"/>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t="8671" b="19496"/>
          <a:stretch/>
        </p:blipFill>
        <p:spPr>
          <a:xfrm>
            <a:off x="251669" y="231495"/>
            <a:ext cx="5736000" cy="2749306"/>
          </a:xfrm>
        </p:spPr>
      </p:pic>
      <p:sp>
        <p:nvSpPr>
          <p:cNvPr id="4" name="Text Placeholder 3"/>
          <p:cNvSpPr>
            <a:spLocks noGrp="1"/>
          </p:cNvSpPr>
          <p:nvPr>
            <p:ph type="body" sz="quarter" idx="13"/>
          </p:nvPr>
        </p:nvSpPr>
        <p:spPr/>
        <p:txBody>
          <a:bodyPr/>
          <a:lstStyle/>
          <a:p>
            <a:r>
              <a:rPr lang="en-US" sz="2400" dirty="0"/>
              <a:t>Be prepared to react if any participant raises </a:t>
            </a:r>
            <a:r>
              <a:rPr lang="en-US" sz="2400" dirty="0" err="1"/>
              <a:t>GBV</a:t>
            </a:r>
            <a:r>
              <a:rPr lang="en-US" sz="2400" dirty="0"/>
              <a:t> or protection issues</a:t>
            </a:r>
            <a:r>
              <a:rPr lang="en-US" sz="2400" dirty="0" smtClean="0"/>
              <a:t>.</a:t>
            </a:r>
          </a:p>
          <a:p>
            <a:endParaRPr lang="en-US" sz="2400" dirty="0"/>
          </a:p>
          <a:p>
            <a:r>
              <a:rPr lang="en-US" sz="2400" dirty="0" smtClean="0"/>
              <a:t>What </a:t>
            </a:r>
            <a:r>
              <a:rPr lang="en-US" sz="2400" dirty="0"/>
              <a:t>should we do? </a:t>
            </a:r>
            <a:r>
              <a:rPr lang="en-US" sz="1800" dirty="0" smtClean="0"/>
              <a:t>__________________________</a:t>
            </a:r>
            <a:endParaRPr lang="en-US" dirty="0"/>
          </a:p>
        </p:txBody>
      </p:sp>
      <p:sp>
        <p:nvSpPr>
          <p:cNvPr id="5" name="Text Placeholder 4"/>
          <p:cNvSpPr>
            <a:spLocks noGrp="1"/>
          </p:cNvSpPr>
          <p:nvPr>
            <p:ph type="body" sz="quarter" idx="14"/>
          </p:nvPr>
        </p:nvSpPr>
        <p:spPr/>
        <p:txBody>
          <a:bodyPr/>
          <a:lstStyle/>
          <a:p>
            <a:r>
              <a:rPr lang="en-US" sz="2400" dirty="0"/>
              <a:t>Conduct separate women’s groups and men’s groups or individual consultations in a secure setting where all individuals feel safe to contribute to discussions.</a:t>
            </a:r>
          </a:p>
          <a:p>
            <a:endParaRPr lang="en-US" dirty="0"/>
          </a:p>
        </p:txBody>
      </p:sp>
    </p:spTree>
    <p:extLst>
      <p:ext uri="{BB962C8B-B14F-4D97-AF65-F5344CB8AC3E}">
        <p14:creationId xmlns:p14="http://schemas.microsoft.com/office/powerpoint/2010/main" val="21109404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1595" r="11595"/>
          <a:stretch>
            <a:fillRect/>
          </a:stretch>
        </p:blipFill>
        <p:spPr/>
      </p:pic>
      <p:sp>
        <p:nvSpPr>
          <p:cNvPr id="3" name="Content Placeholder 2"/>
          <p:cNvSpPr>
            <a:spLocks noGrp="1"/>
          </p:cNvSpPr>
          <p:nvPr>
            <p:ph type="subTitle" idx="1"/>
          </p:nvPr>
        </p:nvSpPr>
        <p:spPr>
          <a:xfrm>
            <a:off x="8400256" y="363795"/>
            <a:ext cx="3360373" cy="3015026"/>
          </a:xfrm>
        </p:spPr>
        <p:txBody>
          <a:bodyPr/>
          <a:lstStyle/>
          <a:p>
            <a:r>
              <a:rPr lang="en-US" sz="3200" dirty="0" smtClean="0"/>
              <a:t>The assistance </a:t>
            </a:r>
            <a:r>
              <a:rPr lang="en-US" sz="3200" dirty="0"/>
              <a:t>to beneficiaries in the form of cash payments, bank transfers or mobile </a:t>
            </a:r>
            <a:r>
              <a:rPr lang="en-US" sz="3200" dirty="0" smtClean="0"/>
              <a:t>money</a:t>
            </a:r>
            <a:endParaRPr lang="en-US" sz="3200" dirty="0"/>
          </a:p>
        </p:txBody>
      </p:sp>
      <p:sp>
        <p:nvSpPr>
          <p:cNvPr id="5" name="Content Placeholder 2"/>
          <p:cNvSpPr txBox="1">
            <a:spLocks/>
          </p:cNvSpPr>
          <p:nvPr/>
        </p:nvSpPr>
        <p:spPr>
          <a:xfrm>
            <a:off x="8400256" y="3278462"/>
            <a:ext cx="3360373" cy="4263902"/>
          </a:xfrm>
          <a:prstGeom prst="rect">
            <a:avLst/>
          </a:prstGeom>
        </p:spPr>
        <p:txBody>
          <a:bodyPr/>
          <a:lstStyle>
            <a:lvl1pPr marL="0" indent="0" algn="l" defTabSz="609585" rtl="0" eaLnBrk="1" latinLnBrk="0" hangingPunct="1">
              <a:spcBef>
                <a:spcPct val="20000"/>
              </a:spcBef>
              <a:buFont typeface="Arial"/>
              <a:buNone/>
              <a:defRPr sz="2400"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r>
              <a:rPr lang="en-US" sz="3200" b="1" i="1" u="sng" dirty="0" smtClean="0"/>
              <a:t>where</a:t>
            </a:r>
            <a:r>
              <a:rPr lang="en-US" sz="3200" u="sng" dirty="0" smtClean="0"/>
              <a:t> </a:t>
            </a:r>
            <a:r>
              <a:rPr lang="en-US" sz="3200" dirty="0" smtClean="0"/>
              <a:t>beneficiaries can meet their own needs in the marketplace.</a:t>
            </a:r>
            <a:endParaRPr lang="en-US" sz="3200" dirty="0"/>
          </a:p>
        </p:txBody>
      </p:sp>
    </p:spTree>
    <p:extLst>
      <p:ext uri="{BB962C8B-B14F-4D97-AF65-F5344CB8AC3E}">
        <p14:creationId xmlns:p14="http://schemas.microsoft.com/office/powerpoint/2010/main" val="4183857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5"/>
                                        </p:tgtEl>
                                        <p:attrNameLst>
                                          <p:attrName>style.color</p:attrName>
                                        </p:attrNameLst>
                                      </p:cBhvr>
                                      <p:to>
                                        <p:clrVal>
                                          <a:srgbClr val="7F3A00"/>
                                        </p:clrVal>
                                      </p:to>
                                    </p:set>
                                    <p:set>
                                      <p:cBhvr>
                                        <p:cTn id="7" dur="500" fill="hold"/>
                                        <p:tgtEl>
                                          <p:spTgt spid="5"/>
                                        </p:tgtEl>
                                        <p:attrNameLst>
                                          <p:attrName>fillcolor</p:attrName>
                                        </p:attrNameLst>
                                      </p:cBhvr>
                                      <p:to>
                                        <p:clrVal>
                                          <a:srgbClr val="7F3A00"/>
                                        </p:clrVal>
                                      </p:to>
                                    </p:set>
                                    <p:set>
                                      <p:cBhvr>
                                        <p:cTn id="8"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40312"/>
            <a:ext cx="10363200" cy="1928649"/>
          </a:xfrm>
        </p:spPr>
        <p:txBody>
          <a:bodyPr/>
          <a:lstStyle/>
          <a:p>
            <a:r>
              <a:rPr lang="en-US" dirty="0" smtClean="0"/>
              <a:t>Getting the input from participants</a:t>
            </a:r>
            <a:endParaRPr lang="en-US" dirty="0"/>
          </a:p>
        </p:txBody>
      </p:sp>
    </p:spTree>
    <p:extLst>
      <p:ext uri="{BB962C8B-B14F-4D97-AF65-F5344CB8AC3E}">
        <p14:creationId xmlns:p14="http://schemas.microsoft.com/office/powerpoint/2010/main" val="25591586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40633" y="1010653"/>
            <a:ext cx="5471126" cy="4722604"/>
          </a:xfrm>
        </p:spPr>
        <p:txBody>
          <a:bodyPr/>
          <a:lstStyle/>
          <a:p>
            <a:pPr marL="457200" indent="-457200">
              <a:buFont typeface="Wingdings" panose="05000000000000000000" pitchFamily="2" charset="2"/>
              <a:buChar char="ü"/>
            </a:pPr>
            <a:r>
              <a:rPr lang="en-US" sz="2600" b="1" dirty="0" smtClean="0"/>
              <a:t>The way you introduce yourself is key, </a:t>
            </a:r>
            <a:r>
              <a:rPr lang="en-US" sz="2600" dirty="0" smtClean="0"/>
              <a:t>especially in pre-crisis settings. </a:t>
            </a:r>
          </a:p>
          <a:p>
            <a:pPr marL="457200" indent="-457200">
              <a:buFont typeface="Wingdings" panose="05000000000000000000" pitchFamily="2" charset="2"/>
              <a:buChar char="ü"/>
            </a:pPr>
            <a:r>
              <a:rPr lang="en-US" sz="2600" dirty="0" smtClean="0"/>
              <a:t>Some people can be suspicious when we ask questions about market functioning.</a:t>
            </a:r>
          </a:p>
          <a:p>
            <a:pPr marL="457200" indent="-457200">
              <a:buFont typeface="Wingdings" panose="05000000000000000000" pitchFamily="2" charset="2"/>
              <a:buChar char="ü"/>
            </a:pPr>
            <a:r>
              <a:rPr lang="en-US" sz="2600" dirty="0" smtClean="0"/>
              <a:t>To avoid any potential issues, agree to a set of talking points.</a:t>
            </a:r>
          </a:p>
          <a:p>
            <a:endParaRPr lang="en-US" dirty="0"/>
          </a:p>
        </p:txBody>
      </p:sp>
      <p:pic>
        <p:nvPicPr>
          <p:cNvPr id="6" name="Picture Placeholder 5"/>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583" r="16583"/>
          <a:stretch>
            <a:fillRect/>
          </a:stretch>
        </p:blipFill>
        <p:spPr/>
      </p:pic>
      <p:sp>
        <p:nvSpPr>
          <p:cNvPr id="4" name="Title 3"/>
          <p:cNvSpPr txBox="1">
            <a:spLocks/>
          </p:cNvSpPr>
          <p:nvPr/>
        </p:nvSpPr>
        <p:spPr>
          <a:xfrm>
            <a:off x="431372" y="443119"/>
            <a:ext cx="5536292" cy="44240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2800" dirty="0" smtClean="0"/>
              <a:t>Introducing the assessment</a:t>
            </a:r>
            <a:endParaRPr lang="en-US" sz="2800" dirty="0"/>
          </a:p>
        </p:txBody>
      </p:sp>
    </p:spTree>
    <p:extLst>
      <p:ext uri="{BB962C8B-B14F-4D97-AF65-F5344CB8AC3E}">
        <p14:creationId xmlns:p14="http://schemas.microsoft.com/office/powerpoint/2010/main" val="74225716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72751" y="1010653"/>
            <a:ext cx="5746283" cy="4722604"/>
          </a:xfrm>
        </p:spPr>
        <p:txBody>
          <a:bodyPr/>
          <a:lstStyle/>
          <a:p>
            <a:r>
              <a:rPr lang="en-US" sz="2600" dirty="0"/>
              <a:t>Field teams can introduce themselves by explaining that they are</a:t>
            </a:r>
            <a:r>
              <a:rPr lang="en-US" sz="2600" dirty="0" smtClean="0"/>
              <a:t>:</a:t>
            </a:r>
            <a:endParaRPr lang="en-US" sz="2600" dirty="0"/>
          </a:p>
          <a:p>
            <a:pPr marL="342900" indent="-342900">
              <a:spcBef>
                <a:spcPts val="0"/>
              </a:spcBef>
              <a:buFont typeface="Wingdings" panose="05000000000000000000" pitchFamily="2" charset="2"/>
              <a:buChar char="ü"/>
            </a:pPr>
            <a:r>
              <a:rPr lang="en-US" sz="2600" dirty="0" smtClean="0">
                <a:solidFill>
                  <a:schemeClr val="tx1"/>
                </a:solidFill>
              </a:rPr>
              <a:t>Conducting </a:t>
            </a:r>
            <a:r>
              <a:rPr lang="en-US" sz="2600" dirty="0">
                <a:solidFill>
                  <a:schemeClr val="tx1"/>
                </a:solidFill>
              </a:rPr>
              <a:t>a market assessment to better design humanitarian </a:t>
            </a:r>
            <a:r>
              <a:rPr lang="en-US" sz="2600" dirty="0" err="1">
                <a:solidFill>
                  <a:schemeClr val="tx1"/>
                </a:solidFill>
              </a:rPr>
              <a:t>programmes</a:t>
            </a:r>
            <a:r>
              <a:rPr lang="en-US" sz="2600" dirty="0">
                <a:solidFill>
                  <a:schemeClr val="tx1"/>
                </a:solidFill>
              </a:rPr>
              <a:t>;</a:t>
            </a:r>
          </a:p>
          <a:p>
            <a:pPr marL="342900" indent="-342900">
              <a:spcBef>
                <a:spcPts val="0"/>
              </a:spcBef>
              <a:buFont typeface="Wingdings" panose="05000000000000000000" pitchFamily="2" charset="2"/>
              <a:buChar char="ü"/>
            </a:pPr>
            <a:r>
              <a:rPr lang="en-US" sz="2600" dirty="0" smtClean="0">
                <a:solidFill>
                  <a:schemeClr val="tx1"/>
                </a:solidFill>
              </a:rPr>
              <a:t>Not </a:t>
            </a:r>
            <a:r>
              <a:rPr lang="en-US" sz="2600" dirty="0">
                <a:solidFill>
                  <a:schemeClr val="tx1"/>
                </a:solidFill>
              </a:rPr>
              <a:t>from the government;</a:t>
            </a:r>
          </a:p>
          <a:p>
            <a:pPr marL="342900" indent="-342900">
              <a:spcBef>
                <a:spcPts val="0"/>
              </a:spcBef>
              <a:buFont typeface="Wingdings" panose="05000000000000000000" pitchFamily="2" charset="2"/>
              <a:buChar char="ü"/>
            </a:pPr>
            <a:r>
              <a:rPr lang="en-US" sz="2600" dirty="0" smtClean="0">
                <a:solidFill>
                  <a:schemeClr val="tx1"/>
                </a:solidFill>
              </a:rPr>
              <a:t>Independent </a:t>
            </a:r>
            <a:r>
              <a:rPr lang="en-US" sz="2600" dirty="0">
                <a:solidFill>
                  <a:schemeClr val="tx1"/>
                </a:solidFill>
              </a:rPr>
              <a:t>humanitarian actors;</a:t>
            </a:r>
          </a:p>
          <a:p>
            <a:pPr marL="342900" indent="-342900">
              <a:spcBef>
                <a:spcPts val="0"/>
              </a:spcBef>
              <a:buFont typeface="Wingdings" panose="05000000000000000000" pitchFamily="2" charset="2"/>
              <a:buChar char="ü"/>
            </a:pPr>
            <a:r>
              <a:rPr lang="en-US" sz="2600" dirty="0" smtClean="0">
                <a:solidFill>
                  <a:schemeClr val="tx1"/>
                </a:solidFill>
              </a:rPr>
              <a:t>Identifying </a:t>
            </a:r>
            <a:r>
              <a:rPr lang="en-US" sz="2600" dirty="0">
                <a:solidFill>
                  <a:schemeClr val="tx1"/>
                </a:solidFill>
              </a:rPr>
              <a:t>opportunities to benefit the local economy;</a:t>
            </a:r>
          </a:p>
          <a:p>
            <a:pPr marL="342900" indent="-342900">
              <a:spcBef>
                <a:spcPts val="0"/>
              </a:spcBef>
              <a:buFont typeface="Wingdings" panose="05000000000000000000" pitchFamily="2" charset="2"/>
              <a:buChar char="ü"/>
            </a:pPr>
            <a:r>
              <a:rPr lang="en-US" sz="2600" dirty="0" smtClean="0">
                <a:solidFill>
                  <a:schemeClr val="tx1"/>
                </a:solidFill>
              </a:rPr>
              <a:t>Concerned </a:t>
            </a:r>
            <a:r>
              <a:rPr lang="en-US" sz="2600" dirty="0">
                <a:solidFill>
                  <a:schemeClr val="tx1"/>
                </a:solidFill>
              </a:rPr>
              <a:t>about the impact of a future crisis on livelihoods in the area.</a:t>
            </a:r>
          </a:p>
          <a:p>
            <a:endParaRPr lang="en-US" dirty="0"/>
          </a:p>
        </p:txBody>
      </p:sp>
      <p:pic>
        <p:nvPicPr>
          <p:cNvPr id="5" name="Picture Placeholder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542" r="16542"/>
          <a:stretch>
            <a:fillRect/>
          </a:stretch>
        </p:blipFill>
        <p:spPr/>
      </p:pic>
      <p:sp>
        <p:nvSpPr>
          <p:cNvPr id="4" name="Title 3"/>
          <p:cNvSpPr txBox="1">
            <a:spLocks/>
          </p:cNvSpPr>
          <p:nvPr/>
        </p:nvSpPr>
        <p:spPr>
          <a:xfrm>
            <a:off x="431372" y="443119"/>
            <a:ext cx="5536292" cy="44240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2800" dirty="0" smtClean="0"/>
              <a:t>Introducing the assessment</a:t>
            </a:r>
            <a:endParaRPr lang="en-US" sz="2800" dirty="0"/>
          </a:p>
        </p:txBody>
      </p:sp>
    </p:spTree>
    <p:extLst>
      <p:ext uri="{BB962C8B-B14F-4D97-AF65-F5344CB8AC3E}">
        <p14:creationId xmlns:p14="http://schemas.microsoft.com/office/powerpoint/2010/main" val="7533712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59882" y="1010653"/>
            <a:ext cx="5698157" cy="4722604"/>
          </a:xfrm>
        </p:spPr>
        <p:txBody>
          <a:bodyPr/>
          <a:lstStyle/>
          <a:p>
            <a:pPr marL="457200" indent="-457200">
              <a:buFont typeface="Wingdings" panose="05000000000000000000" pitchFamily="2" charset="2"/>
              <a:buChar char="ü"/>
            </a:pPr>
            <a:r>
              <a:rPr lang="en-US" sz="2600" dirty="0" smtClean="0"/>
              <a:t>The </a:t>
            </a:r>
            <a:r>
              <a:rPr lang="en-US" sz="2600" dirty="0"/>
              <a:t>purpose of the assessment may need to be explained using different methods.</a:t>
            </a:r>
          </a:p>
          <a:p>
            <a:pPr marL="457200" indent="-457200">
              <a:buFont typeface="Wingdings" panose="05000000000000000000" pitchFamily="2" charset="2"/>
              <a:buChar char="ü"/>
            </a:pPr>
            <a:r>
              <a:rPr lang="en-US" sz="2600" dirty="0"/>
              <a:t>Language barriers, low literacy and low levels of education should be considered; </a:t>
            </a:r>
          </a:p>
          <a:p>
            <a:pPr marL="457200" indent="-457200">
              <a:buFont typeface="Wingdings" panose="05000000000000000000" pitchFamily="2" charset="2"/>
              <a:buChar char="ü"/>
            </a:pPr>
            <a:r>
              <a:rPr lang="en-US" sz="2600" dirty="0"/>
              <a:t>Do not raise expectations – </a:t>
            </a:r>
            <a:r>
              <a:rPr lang="en-US" sz="2600" b="1" dirty="0"/>
              <a:t>specially when a Market Assessment will include talking to </a:t>
            </a:r>
            <a:r>
              <a:rPr lang="en-US" sz="2600" b="1" dirty="0" err="1"/>
              <a:t>HH</a:t>
            </a:r>
            <a:r>
              <a:rPr lang="en-US" sz="2600" b="1" dirty="0"/>
              <a:t> &amp; informants that are not our beneficiaries. </a:t>
            </a:r>
          </a:p>
          <a:p>
            <a:endParaRPr lang="en-US" sz="2600" dirty="0"/>
          </a:p>
        </p:txBody>
      </p:sp>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583" r="16583"/>
          <a:stretch>
            <a:fillRect/>
          </a:stretch>
        </p:blipFill>
        <p:spPr/>
      </p:pic>
      <p:sp>
        <p:nvSpPr>
          <p:cNvPr id="6" name="Title 3"/>
          <p:cNvSpPr txBox="1">
            <a:spLocks/>
          </p:cNvSpPr>
          <p:nvPr/>
        </p:nvSpPr>
        <p:spPr>
          <a:xfrm>
            <a:off x="431372" y="443119"/>
            <a:ext cx="5536292" cy="44240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2800" dirty="0" smtClean="0"/>
              <a:t>Introducing the assessment</a:t>
            </a:r>
            <a:endParaRPr lang="en-US" sz="2800" dirty="0"/>
          </a:p>
        </p:txBody>
      </p:sp>
    </p:spTree>
    <p:extLst>
      <p:ext uri="{BB962C8B-B14F-4D97-AF65-F5344CB8AC3E}">
        <p14:creationId xmlns:p14="http://schemas.microsoft.com/office/powerpoint/2010/main" val="29312263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1371" y="1010653"/>
            <a:ext cx="5280387" cy="4722604"/>
          </a:xfrm>
        </p:spPr>
        <p:txBody>
          <a:bodyPr/>
          <a:lstStyle/>
          <a:p>
            <a:pPr marL="457200" indent="-457200">
              <a:buFont typeface="Wingdings" panose="05000000000000000000" pitchFamily="2" charset="2"/>
              <a:buChar char="ü"/>
            </a:pPr>
            <a:r>
              <a:rPr lang="en-US" sz="2800" dirty="0" smtClean="0"/>
              <a:t>Before you start asking questions, always </a:t>
            </a:r>
            <a:r>
              <a:rPr lang="en-US" sz="2800" dirty="0"/>
              <a:t>ask for consent to conduct the interview. </a:t>
            </a:r>
            <a:endParaRPr lang="en-US" sz="2800" dirty="0" smtClean="0"/>
          </a:p>
          <a:p>
            <a:pPr marL="457200" indent="-457200">
              <a:buFont typeface="Wingdings" panose="05000000000000000000" pitchFamily="2" charset="2"/>
              <a:buChar char="ü"/>
            </a:pPr>
            <a:r>
              <a:rPr lang="en-US" sz="2800" dirty="0"/>
              <a:t>Highlight that participants do </a:t>
            </a:r>
            <a:r>
              <a:rPr lang="en-US" sz="2800" b="1" i="1" dirty="0"/>
              <a:t>not</a:t>
            </a:r>
            <a:r>
              <a:rPr lang="en-US" sz="2800" dirty="0"/>
              <a:t> have to answer any questions they are not comfortable with, and that the information collected can remain </a:t>
            </a:r>
            <a:r>
              <a:rPr lang="en-US" sz="2800" dirty="0" smtClean="0"/>
              <a:t>anonymous if they ask.</a:t>
            </a:r>
            <a:endParaRPr lang="en-US" sz="2800" dirty="0"/>
          </a:p>
          <a:p>
            <a:endParaRPr lang="en-US" dirty="0"/>
          </a:p>
        </p:txBody>
      </p:sp>
      <p:pic>
        <p:nvPicPr>
          <p:cNvPr id="6" name="Picture Placeholder 5"/>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8778" r="29115"/>
          <a:stretch/>
        </p:blipFill>
        <p:spPr>
          <a:xfrm>
            <a:off x="6169794" y="240000"/>
            <a:ext cx="5782206" cy="5721600"/>
          </a:xfrm>
        </p:spPr>
      </p:pic>
      <p:sp>
        <p:nvSpPr>
          <p:cNvPr id="4" name="Title 3"/>
          <p:cNvSpPr txBox="1">
            <a:spLocks/>
          </p:cNvSpPr>
          <p:nvPr/>
        </p:nvSpPr>
        <p:spPr>
          <a:xfrm>
            <a:off x="431372" y="443119"/>
            <a:ext cx="5536292" cy="44240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2800" dirty="0"/>
              <a:t>Informed </a:t>
            </a:r>
            <a:r>
              <a:rPr lang="en-US" sz="2800" dirty="0" smtClean="0"/>
              <a:t>consent</a:t>
            </a:r>
            <a:endParaRPr lang="en-US" sz="2800" dirty="0"/>
          </a:p>
        </p:txBody>
      </p:sp>
    </p:spTree>
    <p:extLst>
      <p:ext uri="{BB962C8B-B14F-4D97-AF65-F5344CB8AC3E}">
        <p14:creationId xmlns:p14="http://schemas.microsoft.com/office/powerpoint/2010/main" val="74282456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1371" y="1010653"/>
            <a:ext cx="5280387" cy="4722604"/>
          </a:xfrm>
        </p:spPr>
        <p:txBody>
          <a:bodyPr/>
          <a:lstStyle/>
          <a:p>
            <a:pPr marL="457200" indent="-457200">
              <a:buFont typeface="Wingdings" panose="05000000000000000000" pitchFamily="2" charset="2"/>
              <a:buChar char="ü"/>
            </a:pPr>
            <a:r>
              <a:rPr lang="en-US" sz="2800" dirty="0"/>
              <a:t>Keep in mind that giving consent form during an assessment without understanding what is written does not constitute informed consent;</a:t>
            </a:r>
          </a:p>
          <a:p>
            <a:pPr marL="457200" indent="-457200">
              <a:buFont typeface="Wingdings" panose="05000000000000000000" pitchFamily="2" charset="2"/>
              <a:buChar char="ü"/>
            </a:pPr>
            <a:r>
              <a:rPr lang="en-US" sz="2800" dirty="0"/>
              <a:t>An individual must fully and clearly understand purpose, implications and possible consequences of participating; </a:t>
            </a:r>
          </a:p>
          <a:p>
            <a:endParaRPr lang="en-US" dirty="0"/>
          </a:p>
        </p:txBody>
      </p:sp>
      <p:sp>
        <p:nvSpPr>
          <p:cNvPr id="4" name="Title 3"/>
          <p:cNvSpPr txBox="1">
            <a:spLocks/>
          </p:cNvSpPr>
          <p:nvPr/>
        </p:nvSpPr>
        <p:spPr>
          <a:xfrm>
            <a:off x="431372" y="443119"/>
            <a:ext cx="5536292" cy="44240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algn="l"/>
            <a:r>
              <a:rPr lang="en-US" sz="2800" dirty="0"/>
              <a:t>Informed </a:t>
            </a:r>
            <a:r>
              <a:rPr lang="en-US" sz="2800" dirty="0" smtClean="0"/>
              <a:t>consent</a:t>
            </a:r>
            <a:endParaRPr lang="en-US" sz="2800" dirty="0"/>
          </a:p>
        </p:txBody>
      </p:sp>
      <p:pic>
        <p:nvPicPr>
          <p:cNvPr id="7" name="Picture Placeholder 6"/>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583" r="16583"/>
          <a:stretch>
            <a:fillRect/>
          </a:stretch>
        </p:blipFill>
        <p:spPr/>
      </p:pic>
    </p:spTree>
    <p:extLst>
      <p:ext uri="{BB962C8B-B14F-4D97-AF65-F5344CB8AC3E}">
        <p14:creationId xmlns:p14="http://schemas.microsoft.com/office/powerpoint/2010/main" val="12446354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4"/>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42" t="9574" r="206" b="21568"/>
          <a:stretch/>
        </p:blipFill>
        <p:spPr>
          <a:xfrm>
            <a:off x="6216000" y="3256908"/>
            <a:ext cx="5763667" cy="2661007"/>
          </a:xfrm>
        </p:spPr>
      </p:pic>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4150" b="14150"/>
          <a:stretch>
            <a:fillRect/>
          </a:stretch>
        </p:blipFill>
        <p:spPr/>
      </p:pic>
      <p:pic>
        <p:nvPicPr>
          <p:cNvPr id="8" name="Picture Placeholder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4150" b="14150"/>
          <a:stretch>
            <a:fillRect/>
          </a:stretch>
        </p:blipFill>
        <p:spPr/>
      </p:pic>
      <p:sp>
        <p:nvSpPr>
          <p:cNvPr id="9" name="Rectangle 8"/>
          <p:cNvSpPr/>
          <p:nvPr/>
        </p:nvSpPr>
        <p:spPr>
          <a:xfrm>
            <a:off x="558286" y="3727615"/>
            <a:ext cx="5320811" cy="1631216"/>
          </a:xfrm>
          <a:prstGeom prst="rect">
            <a:avLst/>
          </a:prstGeom>
        </p:spPr>
        <p:txBody>
          <a:bodyPr wrap="square">
            <a:spAutoFit/>
          </a:bodyPr>
          <a:lstStyle/>
          <a:p>
            <a:pPr algn="ctr"/>
            <a:r>
              <a:rPr lang="en-US" sz="3200" dirty="0"/>
              <a:t>How </a:t>
            </a:r>
            <a:r>
              <a:rPr lang="en-US" sz="3200" dirty="0" smtClean="0"/>
              <a:t>will </a:t>
            </a:r>
            <a:r>
              <a:rPr lang="en-US" sz="4000" b="1" dirty="0"/>
              <a:t>you</a:t>
            </a:r>
            <a:r>
              <a:rPr lang="en-US" sz="3200" dirty="0"/>
              <a:t> introduce </a:t>
            </a:r>
            <a:r>
              <a:rPr lang="en-US" sz="3200" b="1" dirty="0"/>
              <a:t>the purpose </a:t>
            </a:r>
            <a:r>
              <a:rPr lang="en-US" sz="3200" dirty="0"/>
              <a:t>of this assessment ?</a:t>
            </a:r>
            <a:r>
              <a:rPr lang="en-US" sz="2800" dirty="0"/>
              <a:t/>
            </a:r>
            <a:br>
              <a:rPr lang="en-US" sz="2800" dirty="0"/>
            </a:br>
            <a:r>
              <a:rPr lang="en-US" sz="2800" dirty="0"/>
              <a:t>(small group exercise)</a:t>
            </a:r>
            <a:endParaRPr lang="en-US" sz="3200" dirty="0"/>
          </a:p>
        </p:txBody>
      </p:sp>
    </p:spTree>
    <p:extLst>
      <p:ext uri="{BB962C8B-B14F-4D97-AF65-F5344CB8AC3E}">
        <p14:creationId xmlns:p14="http://schemas.microsoft.com/office/powerpoint/2010/main" val="33558752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243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073" t="6464" r="3586" b="6464"/>
          <a:stretch/>
        </p:blipFill>
        <p:spPr>
          <a:xfrm>
            <a:off x="5073805" y="239712"/>
            <a:ext cx="6880302" cy="3562853"/>
          </a:xfrm>
        </p:spPr>
      </p:pic>
      <p:pic>
        <p:nvPicPr>
          <p:cNvPr id="9" name="Picture Placeholder 8"/>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8965" t="-407" r="21033" b="407"/>
          <a:stretch/>
        </p:blipFill>
        <p:spPr>
          <a:xfrm>
            <a:off x="338486" y="239712"/>
            <a:ext cx="4423085" cy="3562853"/>
          </a:xfrm>
          <a:prstGeom prst="rect">
            <a:avLst/>
          </a:prstGeom>
        </p:spPr>
      </p:pic>
      <p:sp>
        <p:nvSpPr>
          <p:cNvPr id="3" name="Subtitle 2"/>
          <p:cNvSpPr>
            <a:spLocks noGrp="1"/>
          </p:cNvSpPr>
          <p:nvPr>
            <p:ph type="subTitle" idx="4294967295"/>
          </p:nvPr>
        </p:nvSpPr>
        <p:spPr>
          <a:xfrm>
            <a:off x="338487" y="4159404"/>
            <a:ext cx="11526412" cy="1460811"/>
          </a:xfrm>
          <a:prstGeom prst="rect">
            <a:avLst/>
          </a:prstGeom>
        </p:spPr>
        <p:txBody>
          <a:bodyPr/>
          <a:lstStyle/>
          <a:p>
            <a:pPr marL="0" indent="0" algn="ctr">
              <a:buNone/>
            </a:pPr>
            <a:r>
              <a:rPr lang="en-US" sz="3200" dirty="0"/>
              <a:t>If a market </a:t>
            </a:r>
            <a:r>
              <a:rPr lang="en-US" sz="3200" dirty="0" smtClean="0"/>
              <a:t>is </a:t>
            </a:r>
            <a:r>
              <a:rPr lang="en-US" sz="3200" i="1" dirty="0"/>
              <a:t>not</a:t>
            </a:r>
            <a:r>
              <a:rPr lang="en-US" sz="3200" dirty="0"/>
              <a:t> functioning, </a:t>
            </a:r>
            <a:r>
              <a:rPr lang="en-US" sz="3200" dirty="0" smtClean="0"/>
              <a:t>                                 </a:t>
            </a:r>
          </a:p>
          <a:p>
            <a:pPr marL="0" indent="0" algn="ctr">
              <a:buNone/>
            </a:pPr>
            <a:r>
              <a:rPr lang="en-US" sz="3200" dirty="0" smtClean="0"/>
              <a:t>a Cash </a:t>
            </a:r>
            <a:r>
              <a:rPr lang="en-US" sz="3200" dirty="0"/>
              <a:t>Based Intervention (CBI) will fail. </a:t>
            </a:r>
          </a:p>
        </p:txBody>
      </p:sp>
    </p:spTree>
    <p:extLst>
      <p:ext uri="{BB962C8B-B14F-4D97-AF65-F5344CB8AC3E}">
        <p14:creationId xmlns:p14="http://schemas.microsoft.com/office/powerpoint/2010/main" val="4071383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2250"/>
                                        <p:tgtEl>
                                          <p:spTgt spid="8"/>
                                        </p:tgtEl>
                                      </p:cBhvr>
                                    </p:animEffect>
                                    <p:set>
                                      <p:cBhvr>
                                        <p:cTn id="7" dur="1" fill="hold">
                                          <p:stCondLst>
                                            <p:cond delay="2249"/>
                                          </p:stCondLst>
                                        </p:cTn>
                                        <p:tgtEl>
                                          <p:spTgt spid="8"/>
                                        </p:tgtEl>
                                        <p:attrNameLst>
                                          <p:attrName>style.visibility</p:attrName>
                                        </p:attrNameLst>
                                      </p:cBhvr>
                                      <p:to>
                                        <p:strVal val="hidden"/>
                                      </p:to>
                                    </p:set>
                                  </p:childTnLst>
                                </p:cTn>
                              </p:par>
                              <p:par>
                                <p:cTn id="8" presetID="14" presetClass="exit" presetSubtype="10" fill="hold" nodeType="withEffect">
                                  <p:stCondLst>
                                    <p:cond delay="0"/>
                                  </p:stCondLst>
                                  <p:childTnLst>
                                    <p:animEffect transition="out" filter="randombar(horizontal)">
                                      <p:cBhvr>
                                        <p:cTn id="9" dur="2250"/>
                                        <p:tgtEl>
                                          <p:spTgt spid="9"/>
                                        </p:tgtEl>
                                      </p:cBhvr>
                                    </p:animEffect>
                                    <p:set>
                                      <p:cBhvr>
                                        <p:cTn id="10" dur="1" fill="hold">
                                          <p:stCondLst>
                                            <p:cond delay="224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1" presetClass="exit" presetSubtype="1" fill="hold" grpId="0" nodeType="clickEffect">
                                  <p:stCondLst>
                                    <p:cond delay="0"/>
                                  </p:stCondLst>
                                  <p:childTnLst>
                                    <p:animEffect transition="out" filter="wheel(1)">
                                      <p:cBhvr>
                                        <p:cTn id="14" dur="2000"/>
                                        <p:tgtEl>
                                          <p:spTgt spid="3">
                                            <p:txEl>
                                              <p:pRg st="0" end="0"/>
                                            </p:txEl>
                                          </p:spTgt>
                                        </p:tgtEl>
                                      </p:cBhvr>
                                    </p:animEffect>
                                    <p:set>
                                      <p:cBhvr>
                                        <p:cTn id="15" dur="1" fill="hold">
                                          <p:stCondLst>
                                            <p:cond delay="1999"/>
                                          </p:stCondLst>
                                        </p:cTn>
                                        <p:tgtEl>
                                          <p:spTgt spid="3">
                                            <p:txEl>
                                              <p:pRg st="0" end="0"/>
                                            </p:txEl>
                                          </p:spTgt>
                                        </p:tgtEl>
                                        <p:attrNameLst>
                                          <p:attrName>style.visibility</p:attrName>
                                        </p:attrNameLst>
                                      </p:cBhvr>
                                      <p:to>
                                        <p:strVal val="hidden"/>
                                      </p:to>
                                    </p:set>
                                  </p:childTnLst>
                                </p:cTn>
                              </p:par>
                              <p:par>
                                <p:cTn id="16" presetID="21" presetClass="exit" presetSubtype="1" fill="hold" grpId="0" nodeType="withEffect">
                                  <p:stCondLst>
                                    <p:cond delay="0"/>
                                  </p:stCondLst>
                                  <p:childTnLst>
                                    <p:animEffect transition="out" filter="wheel(1)">
                                      <p:cBhvr>
                                        <p:cTn id="17" dur="2000"/>
                                        <p:tgtEl>
                                          <p:spTgt spid="3">
                                            <p:txEl>
                                              <p:pRg st="1" end="1"/>
                                            </p:txEl>
                                          </p:spTgt>
                                        </p:tgtEl>
                                      </p:cBhvr>
                                    </p:animEffect>
                                    <p:set>
                                      <p:cBhvr>
                                        <p:cTn id="18"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03200" y="683570"/>
            <a:ext cx="5763491" cy="5049687"/>
          </a:xfrm>
        </p:spPr>
        <p:txBody>
          <a:bodyPr/>
          <a:lstStyle/>
          <a:p>
            <a:pPr algn="ctr"/>
            <a:r>
              <a:rPr lang="en-US" sz="3200" dirty="0"/>
              <a:t>Remember</a:t>
            </a:r>
            <a:r>
              <a:rPr lang="en-US" sz="3200" dirty="0" smtClean="0"/>
              <a:t>!  Cash / mobile money </a:t>
            </a:r>
            <a:r>
              <a:rPr lang="en-US" sz="3200" dirty="0"/>
              <a:t>and vouchers are a modality for addressing needs and achieving </a:t>
            </a:r>
            <a:r>
              <a:rPr lang="en-US" sz="3200" dirty="0" smtClean="0"/>
              <a:t>objectives.</a:t>
            </a:r>
          </a:p>
          <a:p>
            <a:endParaRPr lang="en-US" sz="1600" dirty="0" smtClean="0"/>
          </a:p>
          <a:p>
            <a:pPr algn="ctr"/>
            <a:r>
              <a:rPr lang="en-US" sz="4400" b="1" dirty="0" smtClean="0"/>
              <a:t>CBI / Cash </a:t>
            </a:r>
            <a:r>
              <a:rPr lang="en-US" sz="4400" b="1" dirty="0"/>
              <a:t>transfer </a:t>
            </a:r>
            <a:r>
              <a:rPr lang="en-US" sz="4400" b="1" dirty="0" smtClean="0"/>
              <a:t> is </a:t>
            </a:r>
            <a:r>
              <a:rPr lang="en-US" sz="4400" b="1" dirty="0"/>
              <a:t>not a </a:t>
            </a:r>
            <a:r>
              <a:rPr lang="en-US" sz="4400" b="1" dirty="0" err="1"/>
              <a:t>programme</a:t>
            </a:r>
            <a:r>
              <a:rPr lang="en-US" sz="4400" b="1" dirty="0"/>
              <a:t> in itself.</a:t>
            </a:r>
          </a:p>
        </p:txBody>
      </p:sp>
      <p:pic>
        <p:nvPicPr>
          <p:cNvPr id="4" name="Picture Placeholder 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6582" r="26582"/>
          <a:stretch>
            <a:fillRect/>
          </a:stretch>
        </p:blipFill>
        <p:spPr/>
      </p:pic>
    </p:spTree>
    <p:extLst>
      <p:ext uri="{BB962C8B-B14F-4D97-AF65-F5344CB8AC3E}">
        <p14:creationId xmlns:p14="http://schemas.microsoft.com/office/powerpoint/2010/main" val="141595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4422" r="4422"/>
          <a:stretch>
            <a:fillRect/>
          </a:stretch>
        </p:blipFill>
        <p:spPr/>
      </p:pic>
      <p:pic>
        <p:nvPicPr>
          <p:cNvPr id="9" name="Picture Placeholder 8"/>
          <p:cNvPicPr>
            <a:picLocks noGrp="1" noChangeAspect="1"/>
          </p:cNvPicPr>
          <p:nvPr>
            <p:ph type="pic" sz="quarter" idx="12"/>
          </p:nvPr>
        </p:nvPicPr>
        <p:blipFill rotWithShape="1">
          <a:blip r:embed="rId3"/>
          <a:srcRect l="3728" t="4004" b="6518"/>
          <a:stretch/>
        </p:blipFill>
        <p:spPr>
          <a:xfrm>
            <a:off x="8207526" y="240001"/>
            <a:ext cx="3743348" cy="2740800"/>
          </a:xfrm>
          <a:prstGeom prst="rect">
            <a:avLst/>
          </a:prstGeom>
        </p:spPr>
      </p:pic>
      <p:sp>
        <p:nvSpPr>
          <p:cNvPr id="5" name="Subtitle 4"/>
          <p:cNvSpPr>
            <a:spLocks noGrp="1"/>
          </p:cNvSpPr>
          <p:nvPr>
            <p:ph type="subTitle" idx="1"/>
          </p:nvPr>
        </p:nvSpPr>
        <p:spPr/>
        <p:txBody>
          <a:bodyPr/>
          <a:lstStyle/>
          <a:p>
            <a:r>
              <a:rPr lang="en-US" dirty="0" smtClean="0"/>
              <a:t>Conditional / Unconditional Cash for rent </a:t>
            </a:r>
            <a:endParaRPr lang="en-US" dirty="0"/>
          </a:p>
        </p:txBody>
      </p:sp>
      <p:sp>
        <p:nvSpPr>
          <p:cNvPr id="6" name="Text Placeholder 5"/>
          <p:cNvSpPr>
            <a:spLocks noGrp="1"/>
          </p:cNvSpPr>
          <p:nvPr>
            <p:ph type="body" sz="quarter" idx="13"/>
          </p:nvPr>
        </p:nvSpPr>
        <p:spPr/>
        <p:txBody>
          <a:bodyPr/>
          <a:lstStyle/>
          <a:p>
            <a:r>
              <a:rPr lang="en-US" dirty="0" smtClean="0"/>
              <a:t>Occupancy free of charge</a:t>
            </a:r>
          </a:p>
        </p:txBody>
      </p:sp>
      <p:sp>
        <p:nvSpPr>
          <p:cNvPr id="7" name="Text Placeholder 6"/>
          <p:cNvSpPr>
            <a:spLocks noGrp="1"/>
          </p:cNvSpPr>
          <p:nvPr>
            <p:ph type="body" sz="quarter" idx="14"/>
          </p:nvPr>
        </p:nvSpPr>
        <p:spPr/>
        <p:txBody>
          <a:bodyPr/>
          <a:lstStyle/>
          <a:p>
            <a:r>
              <a:rPr lang="en-US" dirty="0" smtClean="0"/>
              <a:t>Cash support for shelter construction / reconstruction</a:t>
            </a:r>
            <a:endParaRPr lang="en-US" dirty="0"/>
          </a:p>
        </p:txBody>
      </p:sp>
      <p:pic>
        <p:nvPicPr>
          <p:cNvPr id="15362" name="Picture 2" descr="Image result for occupancy free of charge NRC lebanon"/>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rcRect t="1173" b="117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1577"/>
      </p:ext>
    </p:extLst>
  </p:cSld>
  <p:clrMapOvr>
    <a:masterClrMapping/>
  </p:clrMapOvr>
  <p:timing>
    <p:tnLst>
      <p:par>
        <p:cTn id="1" dur="indefinite" restart="never" nodeType="tmRoot"/>
      </p:par>
    </p:tnLst>
  </p:timing>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extLst>
    <a:ext uri="{05A4C25C-085E-4340-85A3-A5531E510DB2}">
      <thm15:themeFamily xmlns:thm15="http://schemas.microsoft.com/office/thememl/2012/main" name="NRC_PPtemplate_eng_v2" id="{1A306EEE-6DB9-7D47-A111-CE566F9389B8}" vid="{D7F7E8A7-1DB1-FF42-ACB6-C828CD28FA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themeOverride>
</file>

<file path=docProps/app.xml><?xml version="1.0" encoding="utf-8"?>
<Properties xmlns="http://schemas.openxmlformats.org/officeDocument/2006/extended-properties" xmlns:vt="http://schemas.openxmlformats.org/officeDocument/2006/docPropsVTypes">
  <Template/>
  <TotalTime>6949</TotalTime>
  <Words>6158</Words>
  <Application>Microsoft Office PowerPoint</Application>
  <PresentationFormat>Widescreen</PresentationFormat>
  <Paragraphs>541</Paragraphs>
  <Slides>67</Slides>
  <Notes>32</Notes>
  <HiddenSlides>4</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Calibri</vt:lpstr>
      <vt:lpstr>Franklin Gothic Book</vt:lpstr>
      <vt:lpstr>Franklin Gothic Medium</vt:lpstr>
      <vt:lpstr>Wingdings</vt:lpstr>
      <vt:lpstr>NRC_main</vt:lpstr>
      <vt:lpstr> Shelter Market Assessments  Miriam Lopez, Shelter Advisor, NRC Afghanistan,  May 2018, Jalalabad</vt:lpstr>
      <vt:lpstr>Training content  </vt:lpstr>
      <vt:lpstr>Cash Based Interventions CBI</vt:lpstr>
      <vt:lpstr>PowerPoint Presentation</vt:lpstr>
      <vt:lpstr>PowerPoint Presentation</vt:lpstr>
      <vt:lpstr>PowerPoint Presentation</vt:lpstr>
      <vt:lpstr>PowerPoint Presentation</vt:lpstr>
      <vt:lpstr>PowerPoint Presentation</vt:lpstr>
      <vt:lpstr>PowerPoint Presentation</vt:lpstr>
      <vt:lpstr>Lessons learned through international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 Systems</vt:lpstr>
      <vt:lpstr>PowerPoint Presentation</vt:lpstr>
      <vt:lpstr>PowerPoint Presentation</vt:lpstr>
      <vt:lpstr>PowerPoint Presentation</vt:lpstr>
      <vt:lpstr>PowerPoint Presentation</vt:lpstr>
      <vt:lpstr>PowerPoint Presentation</vt:lpstr>
      <vt:lpstr>Why a Market Analysis?</vt:lpstr>
      <vt:lpstr>Why a Market Analysis?</vt:lpstr>
      <vt:lpstr>Why a Market Analysis?</vt:lpstr>
      <vt:lpstr>Why a Market Analysis?</vt:lpstr>
      <vt:lpstr>Market Assessments</vt:lpstr>
      <vt:lpstr>PowerPoint Presentation</vt:lpstr>
      <vt:lpstr>PowerPoint Presentation</vt:lpstr>
      <vt:lpstr>PowerPoint Presentation</vt:lpstr>
      <vt:lpstr>    Define geographic scope of the assessment.</vt:lpstr>
      <vt:lpstr>Set the team for data collection and analysis.</vt:lpstr>
      <vt:lpstr>Set the timing</vt:lpstr>
      <vt:lpstr>PowerPoint Presentation</vt:lpstr>
      <vt:lpstr>PowerPoint Presentation</vt:lpstr>
      <vt:lpstr>PowerPoint Presentation</vt:lpstr>
      <vt:lpstr>PowerPoint Presentation</vt:lpstr>
      <vt:lpstr>Set the assessment questions</vt:lpstr>
      <vt:lpstr>Collection methods and information sources</vt:lpstr>
      <vt:lpstr>PowerPoint Presentation</vt:lpstr>
      <vt:lpstr>Is that it?</vt:lpstr>
      <vt:lpstr>Shelter Market Assessment</vt:lpstr>
      <vt:lpstr>Shelter Market Assessment</vt:lpstr>
      <vt:lpstr> Talk to landlords and builders</vt:lpstr>
      <vt:lpstr>So, now… is that it?</vt:lpstr>
      <vt:lpstr>For a quality assessment</vt:lpstr>
      <vt:lpstr>For a quality assessment</vt:lpstr>
      <vt:lpstr>PowerPoint Presentation</vt:lpstr>
      <vt:lpstr>PowerPoint Presentation</vt:lpstr>
      <vt:lpstr>Gender, Age and Diversity Considerations in Shelter Assessments</vt:lpstr>
      <vt:lpstr>Gender, Age and Diversity Considerations in Shelter Assessments</vt:lpstr>
      <vt:lpstr>Gender, Age and Diversity Considerations in Shelter Assessments</vt:lpstr>
      <vt:lpstr>Gender, Age and Diversity Considerations in Shelter Assessments</vt:lpstr>
      <vt:lpstr>PowerPoint Presentation</vt:lpstr>
      <vt:lpstr>Getting the input from participants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NRC</dc:creator>
  <cp:lastModifiedBy>Miriam Lopez</cp:lastModifiedBy>
  <cp:revision>547</cp:revision>
  <dcterms:created xsi:type="dcterms:W3CDTF">2018-03-27T06:20:47Z</dcterms:created>
  <dcterms:modified xsi:type="dcterms:W3CDTF">2018-06-26T10:03:57Z</dcterms:modified>
</cp:coreProperties>
</file>